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77" r:id="rId4"/>
    <p:sldId id="258" r:id="rId5"/>
    <p:sldId id="259" r:id="rId6"/>
    <p:sldId id="260" r:id="rId7"/>
    <p:sldId id="278" r:id="rId8"/>
    <p:sldId id="283" r:id="rId9"/>
    <p:sldId id="288" r:id="rId10"/>
    <p:sldId id="286" r:id="rId11"/>
    <p:sldId id="287" r:id="rId12"/>
    <p:sldId id="285" r:id="rId13"/>
    <p:sldId id="284" r:id="rId14"/>
  </p:sldIdLst>
  <p:sldSz cx="18288000" cy="10287000"/>
  <p:notesSz cx="6858000" cy="9144000"/>
  <p:embeddedFontLst>
    <p:embeddedFont>
      <p:font typeface="Clear Sans Bold" panose="020B0604020202020204" charset="0"/>
      <p:regular r:id="rId15"/>
    </p:embeddedFont>
    <p:embeddedFont>
      <p:font typeface="Clear Sans Bold Italics" panose="020B0604020202020204" charset="0"/>
      <p:regular r:id="rId16"/>
    </p:embeddedFont>
    <p:embeddedFont>
      <p:font typeface="Barlow Condensed Heavy" panose="020B0604020202020204" charset="0"/>
      <p:regular r:id="rId17"/>
    </p:embeddedFon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Clear Sans" panose="020B0604020202020204" charset="0"/>
      <p:regular r:id="rId22"/>
    </p:embeddedFont>
    <p:embeddedFont>
      <p:font typeface="Fira Sans Medium" panose="020B0604020202020204" charset="0"/>
      <p:regular r:id="rId23"/>
    </p:embeddedFont>
    <p:embeddedFont>
      <p:font typeface="Clear Sans Medium" panose="020B0604020202020204" charset="0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6" d="100"/>
          <a:sy n="46" d="100"/>
        </p:scale>
        <p:origin x="756" y="3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8.fntdata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41.svg"/><Relationship Id="rId18" Type="http://schemas.openxmlformats.org/officeDocument/2006/relationships/image" Target="../media/image23.png"/><Relationship Id="rId3" Type="http://schemas.openxmlformats.org/officeDocument/2006/relationships/image" Target="../media/image33.svg"/><Relationship Id="rId7" Type="http://schemas.openxmlformats.org/officeDocument/2006/relationships/image" Target="../media/image37.svg"/><Relationship Id="rId12" Type="http://schemas.openxmlformats.org/officeDocument/2006/relationships/image" Target="../media/image20.png"/><Relationship Id="rId17" Type="http://schemas.openxmlformats.org/officeDocument/2006/relationships/image" Target="../media/image45.svg"/><Relationship Id="rId2" Type="http://schemas.openxmlformats.org/officeDocument/2006/relationships/image" Target="../media/image15.png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19.svg"/><Relationship Id="rId5" Type="http://schemas.openxmlformats.org/officeDocument/2006/relationships/image" Target="../media/image35.svg"/><Relationship Id="rId15" Type="http://schemas.openxmlformats.org/officeDocument/2006/relationships/image" Target="../media/image43.svg"/><Relationship Id="rId10" Type="http://schemas.openxmlformats.org/officeDocument/2006/relationships/image" Target="../media/image19.png"/><Relationship Id="rId19" Type="http://schemas.openxmlformats.org/officeDocument/2006/relationships/image" Target="../media/image21.svg"/><Relationship Id="rId4" Type="http://schemas.openxmlformats.org/officeDocument/2006/relationships/image" Target="../media/image16.png"/><Relationship Id="rId9" Type="http://schemas.openxmlformats.org/officeDocument/2006/relationships/image" Target="../media/image39.svg"/><Relationship Id="rId1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4.svg"/><Relationship Id="rId7" Type="http://schemas.openxmlformats.org/officeDocument/2006/relationships/image" Target="../media/image18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12.png"/><Relationship Id="rId5" Type="http://schemas.openxmlformats.org/officeDocument/2006/relationships/image" Target="../media/image16.svg"/><Relationship Id="rId10" Type="http://schemas.openxmlformats.org/officeDocument/2006/relationships/image" Target="../media/image11.png"/><Relationship Id="rId4" Type="http://schemas.openxmlformats.org/officeDocument/2006/relationships/image" Target="../media/image9.png"/><Relationship Id="rId9" Type="http://schemas.openxmlformats.org/officeDocument/2006/relationships/image" Target="../media/image6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4.svg"/><Relationship Id="rId7" Type="http://schemas.openxmlformats.org/officeDocument/2006/relationships/image" Target="../media/image18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14.png"/><Relationship Id="rId5" Type="http://schemas.openxmlformats.org/officeDocument/2006/relationships/image" Target="../media/image16.svg"/><Relationship Id="rId10" Type="http://schemas.openxmlformats.org/officeDocument/2006/relationships/image" Target="../media/image13.png"/><Relationship Id="rId4" Type="http://schemas.openxmlformats.org/officeDocument/2006/relationships/image" Target="../media/image9.png"/><Relationship Id="rId9" Type="http://schemas.openxmlformats.org/officeDocument/2006/relationships/image" Target="../media/image6.sv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4B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327785" y="2380110"/>
            <a:ext cx="8431112" cy="4279512"/>
            <a:chOff x="0" y="0"/>
            <a:chExt cx="11241483" cy="5706016"/>
          </a:xfrm>
        </p:grpSpPr>
        <p:sp>
          <p:nvSpPr>
            <p:cNvPr id="3" name="TextBox 3"/>
            <p:cNvSpPr txBox="1"/>
            <p:nvPr/>
          </p:nvSpPr>
          <p:spPr>
            <a:xfrm>
              <a:off x="0" y="85725"/>
              <a:ext cx="11241483" cy="17600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000"/>
                </a:lnSpc>
              </a:pPr>
              <a:r>
                <a:rPr lang="en-US" sz="5000">
                  <a:solidFill>
                    <a:srgbClr val="F0ABC1"/>
                  </a:solidFill>
                  <a:latin typeface="Clear Sans Bold"/>
                </a:rPr>
                <a:t>            </a:t>
              </a:r>
              <a:r>
                <a:rPr lang="en-US" sz="5000">
                  <a:solidFill>
                    <a:srgbClr val="F0ABC1"/>
                  </a:solidFill>
                  <a:latin typeface="Clear Sans Bold Italics"/>
                </a:rPr>
                <a:t>Entrepreneurial    </a:t>
              </a:r>
            </a:p>
            <a:p>
              <a:pPr>
                <a:lnSpc>
                  <a:spcPts val="5000"/>
                </a:lnSpc>
              </a:pPr>
              <a:r>
                <a:rPr lang="en-US" sz="5000">
                  <a:solidFill>
                    <a:srgbClr val="F0ABC1"/>
                  </a:solidFill>
                  <a:latin typeface="Clear Sans Bold Italics"/>
                </a:rPr>
                <a:t>        Business Idea Title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517257"/>
              <a:ext cx="11241483" cy="31887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799"/>
                </a:lnSpc>
              </a:pPr>
              <a:r>
                <a:rPr lang="en-US" sz="6999">
                  <a:solidFill>
                    <a:srgbClr val="F0ABC1"/>
                  </a:solidFill>
                  <a:latin typeface="Clear Sans Bold Italics"/>
                </a:rPr>
                <a:t>         NEXTGEN</a:t>
              </a:r>
            </a:p>
            <a:p>
              <a:pPr>
                <a:lnSpc>
                  <a:spcPts val="9799"/>
                </a:lnSpc>
              </a:pPr>
              <a:r>
                <a:rPr lang="en-US" sz="6999">
                  <a:solidFill>
                    <a:srgbClr val="F0ABC1"/>
                  </a:solidFill>
                  <a:latin typeface="Clear Sans Bold Italics"/>
                </a:rPr>
                <a:t>     CAMPUS PROS</a:t>
              </a:r>
            </a:p>
          </p:txBody>
        </p:sp>
      </p:grpSp>
      <p:sp>
        <p:nvSpPr>
          <p:cNvPr id="5" name="Freeform 5"/>
          <p:cNvSpPr/>
          <p:nvPr/>
        </p:nvSpPr>
        <p:spPr>
          <a:xfrm>
            <a:off x="1940115" y="460817"/>
            <a:ext cx="6341845" cy="3862760"/>
          </a:xfrm>
          <a:custGeom>
            <a:avLst/>
            <a:gdLst/>
            <a:ahLst/>
            <a:cxnLst/>
            <a:rect l="l" t="t" r="r" b="b"/>
            <a:pathLst>
              <a:path w="6341845" h="3862760">
                <a:moveTo>
                  <a:pt x="0" y="0"/>
                </a:moveTo>
                <a:lnTo>
                  <a:pt x="6341845" y="0"/>
                </a:lnTo>
                <a:lnTo>
                  <a:pt x="6341845" y="3862760"/>
                </a:lnTo>
                <a:lnTo>
                  <a:pt x="0" y="38627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7256273" y="3666717"/>
            <a:ext cx="1194327" cy="2586142"/>
          </a:xfrm>
          <a:custGeom>
            <a:avLst/>
            <a:gdLst/>
            <a:ahLst/>
            <a:cxnLst/>
            <a:rect l="l" t="t" r="r" b="b"/>
            <a:pathLst>
              <a:path w="1194327" h="2586142">
                <a:moveTo>
                  <a:pt x="0" y="0"/>
                </a:moveTo>
                <a:lnTo>
                  <a:pt x="1194327" y="0"/>
                </a:lnTo>
                <a:lnTo>
                  <a:pt x="1194327" y="2586142"/>
                </a:lnTo>
                <a:lnTo>
                  <a:pt x="0" y="258614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flipH="1">
            <a:off x="3237396" y="3666717"/>
            <a:ext cx="5357753" cy="5591583"/>
          </a:xfrm>
          <a:custGeom>
            <a:avLst/>
            <a:gdLst/>
            <a:ahLst/>
            <a:cxnLst/>
            <a:rect l="l" t="t" r="r" b="b"/>
            <a:pathLst>
              <a:path w="5357753" h="5591583">
                <a:moveTo>
                  <a:pt x="5357752" y="0"/>
                </a:moveTo>
                <a:lnTo>
                  <a:pt x="0" y="0"/>
                </a:lnTo>
                <a:lnTo>
                  <a:pt x="0" y="5591583"/>
                </a:lnTo>
                <a:lnTo>
                  <a:pt x="5357752" y="5591583"/>
                </a:lnTo>
                <a:lnTo>
                  <a:pt x="5357752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93356" y="2894341"/>
            <a:ext cx="3144039" cy="2440918"/>
          </a:xfrm>
          <a:custGeom>
            <a:avLst/>
            <a:gdLst/>
            <a:ahLst/>
            <a:cxnLst/>
            <a:rect l="l" t="t" r="r" b="b"/>
            <a:pathLst>
              <a:path w="3144039" h="2440918">
                <a:moveTo>
                  <a:pt x="0" y="0"/>
                </a:moveTo>
                <a:lnTo>
                  <a:pt x="3144040" y="0"/>
                </a:lnTo>
                <a:lnTo>
                  <a:pt x="3144040" y="2440918"/>
                </a:lnTo>
                <a:lnTo>
                  <a:pt x="0" y="244091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992968" y="5511719"/>
            <a:ext cx="1894295" cy="4252500"/>
          </a:xfrm>
          <a:custGeom>
            <a:avLst/>
            <a:gdLst/>
            <a:ahLst/>
            <a:cxnLst/>
            <a:rect l="l" t="t" r="r" b="b"/>
            <a:pathLst>
              <a:path w="1894295" h="4252500">
                <a:moveTo>
                  <a:pt x="0" y="0"/>
                </a:moveTo>
                <a:lnTo>
                  <a:pt x="1894295" y="0"/>
                </a:lnTo>
                <a:lnTo>
                  <a:pt x="1894295" y="4252500"/>
                </a:lnTo>
                <a:lnTo>
                  <a:pt x="0" y="42525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9856888" y="7552244"/>
            <a:ext cx="8431112" cy="7714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302"/>
              </a:lnSpc>
            </a:pPr>
            <a:r>
              <a:rPr lang="en-US" sz="4502">
                <a:solidFill>
                  <a:srgbClr val="F0ABC1"/>
                </a:solidFill>
                <a:latin typeface="Clear Sans Bold Italics"/>
              </a:rPr>
              <a:t>     Zafar Ali - BSCE20040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920779" y="0"/>
            <a:ext cx="11367221" cy="10287000"/>
            <a:chOff x="0" y="0"/>
            <a:chExt cx="2993836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993836" cy="2709333"/>
            </a:xfrm>
            <a:custGeom>
              <a:avLst/>
              <a:gdLst/>
              <a:ahLst/>
              <a:cxnLst/>
              <a:rect l="l" t="t" r="r" b="b"/>
              <a:pathLst>
                <a:path w="2993836" h="2709333">
                  <a:moveTo>
                    <a:pt x="0" y="0"/>
                  </a:moveTo>
                  <a:lnTo>
                    <a:pt x="2993836" y="0"/>
                  </a:lnTo>
                  <a:lnTo>
                    <a:pt x="299383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B4B82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2993836" cy="27379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436598" y="458310"/>
            <a:ext cx="5807143" cy="1595817"/>
            <a:chOff x="0" y="0"/>
            <a:chExt cx="7742858" cy="2127756"/>
          </a:xfrm>
        </p:grpSpPr>
        <p:sp>
          <p:nvSpPr>
            <p:cNvPr id="6" name="TextBox 6"/>
            <p:cNvSpPr txBox="1"/>
            <p:nvPr/>
          </p:nvSpPr>
          <p:spPr>
            <a:xfrm>
              <a:off x="0" y="85725"/>
              <a:ext cx="7742858" cy="12071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6719"/>
                </a:lnSpc>
              </a:pPr>
              <a:r>
                <a:rPr lang="en-US" sz="6399">
                  <a:solidFill>
                    <a:srgbClr val="2B4B82"/>
                  </a:solidFill>
                  <a:latin typeface="Clear Sans Bold"/>
                </a:rPr>
                <a:t>Revenue Model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1602611"/>
              <a:ext cx="7742858" cy="525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359"/>
                </a:lnSpc>
              </a:pPr>
              <a:endParaRPr/>
            </a:p>
          </p:txBody>
        </p:sp>
      </p:grpSp>
      <p:graphicFrame>
        <p:nvGraphicFramePr>
          <p:cNvPr id="8" name="Table 8"/>
          <p:cNvGraphicFramePr>
            <a:graphicFrameLocks noGrp="1"/>
          </p:cNvGraphicFramePr>
          <p:nvPr/>
        </p:nvGraphicFramePr>
        <p:xfrm>
          <a:off x="7943677" y="0"/>
          <a:ext cx="9315623" cy="11515396"/>
        </p:xfrm>
        <a:graphic>
          <a:graphicData uri="http://schemas.openxmlformats.org/drawingml/2006/table">
            <a:tbl>
              <a:tblPr/>
              <a:tblGrid>
                <a:gridCol w="93156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242091">
                <a:tc>
                  <a:txBody>
                    <a:bodyPr/>
                    <a:lstStyle/>
                    <a:p>
                      <a:pPr algn="l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FEFEFE"/>
                          </a:solidFill>
                          <a:latin typeface="Clear Sans"/>
                        </a:rPr>
                        <a:t>Total Cash Required = 10 lacks (Approx)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94DD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4DD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94DD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94DD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90600">
                <a:tc>
                  <a:txBody>
                    <a:bodyPr/>
                    <a:lstStyle/>
                    <a:p>
                      <a:pPr algn="l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FEFEFE"/>
                          </a:solidFill>
                          <a:latin typeface="Clear Sans"/>
                        </a:rPr>
                        <a:t>Fixed Cost = 8 Lacks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94DD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4DD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94DD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94DD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23103">
                <a:tc>
                  <a:txBody>
                    <a:bodyPr/>
                    <a:lstStyle/>
                    <a:p>
                      <a:pPr algn="l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FEFEFE"/>
                          </a:solidFill>
                          <a:latin typeface="Clear Sans"/>
                        </a:rPr>
                        <a:t>Variable Cost = 2 Lacks (Approx)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94DD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4DD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94DD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94DD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67075">
                <a:tc>
                  <a:txBody>
                    <a:bodyPr/>
                    <a:lstStyle/>
                    <a:p>
                      <a:pPr algn="l">
                        <a:lnSpc>
                          <a:spcPts val="4479"/>
                        </a:lnSpc>
                        <a:defRPr/>
                      </a:pPr>
                      <a:r>
                        <a:rPr lang="en-US" sz="3199" dirty="0">
                          <a:solidFill>
                            <a:srgbClr val="FEFEFE"/>
                          </a:solidFill>
                          <a:latin typeface="Clear Sans"/>
                        </a:rPr>
                        <a:t>The estimated cost of 10 lakhs is required for several essential components to establish and sustain </a:t>
                      </a:r>
                      <a:r>
                        <a:rPr lang="en-US" sz="3199" dirty="0" err="1">
                          <a:solidFill>
                            <a:srgbClr val="FEFEFE"/>
                          </a:solidFill>
                          <a:latin typeface="Clear Sans"/>
                        </a:rPr>
                        <a:t>NextGen</a:t>
                      </a:r>
                      <a:r>
                        <a:rPr lang="en-US" sz="3199" dirty="0">
                          <a:solidFill>
                            <a:srgbClr val="FEFEFE"/>
                          </a:solidFill>
                          <a:latin typeface="Clear Sans"/>
                        </a:rPr>
                        <a:t> Campus Pros effectively.  Here's a breakdown of why this amount is necessary: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94DD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4DD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94DD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94DD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7600">
                <a:tc>
                  <a:txBody>
                    <a:bodyPr/>
                    <a:lstStyle/>
                    <a:p>
                      <a:pPr algn="l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FEFEFE"/>
                          </a:solidFill>
                          <a:latin typeface="Clear Sans"/>
                        </a:rPr>
                        <a:t>Faculty and Staff Salaries (30%):</a:t>
                      </a:r>
                      <a:endParaRPr lang="en-US" sz="1100"/>
                    </a:p>
                    <a:p>
                      <a:pPr>
                        <a:lnSpc>
                          <a:spcPts val="4200"/>
                        </a:lnSpc>
                      </a:pPr>
                      <a:r>
                        <a:rPr lang="en-US" sz="3000">
                          <a:solidFill>
                            <a:srgbClr val="FEFEFE"/>
                          </a:solidFill>
                          <a:latin typeface="Clear Sans"/>
                        </a:rPr>
                        <a:t>Marketing and Advertising (20%):</a:t>
                      </a:r>
                    </a:p>
                    <a:p>
                      <a:pPr>
                        <a:lnSpc>
                          <a:spcPts val="4200"/>
                        </a:lnSpc>
                      </a:pPr>
                      <a:r>
                        <a:rPr lang="en-US" sz="3000">
                          <a:solidFill>
                            <a:srgbClr val="FEFEFE"/>
                          </a:solidFill>
                          <a:latin typeface="Clear Sans"/>
                        </a:rPr>
                        <a:t>Technology Infrastructure (15%):</a:t>
                      </a:r>
                    </a:p>
                    <a:p>
                      <a:pPr>
                        <a:lnSpc>
                          <a:spcPts val="4200"/>
                        </a:lnSpc>
                      </a:pPr>
                      <a:r>
                        <a:rPr lang="en-US" sz="3000">
                          <a:solidFill>
                            <a:srgbClr val="FEFEFE"/>
                          </a:solidFill>
                          <a:latin typeface="Clear Sans"/>
                        </a:rPr>
                        <a:t>Administrative Costs (10%):</a:t>
                      </a:r>
                    </a:p>
                    <a:p>
                      <a:pPr>
                        <a:lnSpc>
                          <a:spcPts val="4200"/>
                        </a:lnSpc>
                      </a:pPr>
                      <a:r>
                        <a:rPr lang="en-US" sz="3000">
                          <a:solidFill>
                            <a:srgbClr val="FEFEFE"/>
                          </a:solidFill>
                          <a:latin typeface="Clear Sans"/>
                        </a:rPr>
                        <a:t>Collaboration Expenses (10%):</a:t>
                      </a:r>
                    </a:p>
                    <a:p>
                      <a:pPr>
                        <a:lnSpc>
                          <a:spcPts val="4200"/>
                        </a:lnSpc>
                      </a:pPr>
                      <a:r>
                        <a:rPr lang="en-US" sz="3000">
                          <a:solidFill>
                            <a:srgbClr val="FEFEFE"/>
                          </a:solidFill>
                          <a:latin typeface="Clear Sans"/>
                        </a:rPr>
                        <a:t>Others(15%)</a:t>
                      </a: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94DD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4DD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94DD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94DD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34927">
                <a:tc>
                  <a:txBody>
                    <a:bodyPr/>
                    <a:lstStyle/>
                    <a:p>
                      <a:pPr algn="l">
                        <a:lnSpc>
                          <a:spcPts val="3220"/>
                        </a:lnSpc>
                        <a:defRPr/>
                      </a:pP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94DD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4DD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94DD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94DD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28852210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8289737" y="646182"/>
            <a:ext cx="0" cy="10257527"/>
          </a:xfrm>
          <a:prstGeom prst="line">
            <a:avLst/>
          </a:prstGeom>
          <a:ln w="28575" cap="rnd">
            <a:solidFill>
              <a:srgbClr val="2B4B8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>
            <a:off x="8805254" y="3614063"/>
            <a:ext cx="2332479" cy="2349566"/>
          </a:xfrm>
          <a:custGeom>
            <a:avLst/>
            <a:gdLst/>
            <a:ahLst/>
            <a:cxnLst/>
            <a:rect l="l" t="t" r="r" b="b"/>
            <a:pathLst>
              <a:path w="2332479" h="2349566">
                <a:moveTo>
                  <a:pt x="0" y="0"/>
                </a:moveTo>
                <a:lnTo>
                  <a:pt x="2332479" y="0"/>
                </a:lnTo>
                <a:lnTo>
                  <a:pt x="2332479" y="2349567"/>
                </a:lnTo>
                <a:lnTo>
                  <a:pt x="0" y="23495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5437325" y="1315606"/>
            <a:ext cx="1935827" cy="1724646"/>
          </a:xfrm>
          <a:custGeom>
            <a:avLst/>
            <a:gdLst/>
            <a:ahLst/>
            <a:cxnLst/>
            <a:rect l="l" t="t" r="r" b="b"/>
            <a:pathLst>
              <a:path w="1935827" h="1724646">
                <a:moveTo>
                  <a:pt x="0" y="0"/>
                </a:moveTo>
                <a:lnTo>
                  <a:pt x="1935827" y="0"/>
                </a:lnTo>
                <a:lnTo>
                  <a:pt x="1935827" y="1724646"/>
                </a:lnTo>
                <a:lnTo>
                  <a:pt x="0" y="172464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2352608" y="4411435"/>
            <a:ext cx="2130348" cy="1464130"/>
          </a:xfrm>
          <a:custGeom>
            <a:avLst/>
            <a:gdLst/>
            <a:ahLst/>
            <a:cxnLst/>
            <a:rect l="l" t="t" r="r" b="b"/>
            <a:pathLst>
              <a:path w="2130348" h="1464130">
                <a:moveTo>
                  <a:pt x="0" y="0"/>
                </a:moveTo>
                <a:lnTo>
                  <a:pt x="2130348" y="0"/>
                </a:lnTo>
                <a:lnTo>
                  <a:pt x="2130348" y="1464130"/>
                </a:lnTo>
                <a:lnTo>
                  <a:pt x="0" y="146413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5879105" y="3970170"/>
            <a:ext cx="2035004" cy="2247494"/>
          </a:xfrm>
          <a:custGeom>
            <a:avLst/>
            <a:gdLst/>
            <a:ahLst/>
            <a:cxnLst/>
            <a:rect l="l" t="t" r="r" b="b"/>
            <a:pathLst>
              <a:path w="2035004" h="2247494">
                <a:moveTo>
                  <a:pt x="0" y="0"/>
                </a:moveTo>
                <a:lnTo>
                  <a:pt x="2035004" y="0"/>
                </a:lnTo>
                <a:lnTo>
                  <a:pt x="2035004" y="2247494"/>
                </a:lnTo>
                <a:lnTo>
                  <a:pt x="0" y="224749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1706104" y="7045510"/>
            <a:ext cx="3096780" cy="2212790"/>
          </a:xfrm>
          <a:custGeom>
            <a:avLst/>
            <a:gdLst/>
            <a:ahLst/>
            <a:cxnLst/>
            <a:rect l="l" t="t" r="r" b="b"/>
            <a:pathLst>
              <a:path w="3096780" h="2212790">
                <a:moveTo>
                  <a:pt x="0" y="0"/>
                </a:moveTo>
                <a:lnTo>
                  <a:pt x="3096780" y="0"/>
                </a:lnTo>
                <a:lnTo>
                  <a:pt x="3096780" y="2212790"/>
                </a:lnTo>
                <a:lnTo>
                  <a:pt x="0" y="221279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5761667" y="7151114"/>
            <a:ext cx="2152442" cy="2212790"/>
          </a:xfrm>
          <a:custGeom>
            <a:avLst/>
            <a:gdLst/>
            <a:ahLst/>
            <a:cxnLst/>
            <a:rect l="l" t="t" r="r" b="b"/>
            <a:pathLst>
              <a:path w="2152442" h="2212790">
                <a:moveTo>
                  <a:pt x="0" y="0"/>
                </a:moveTo>
                <a:lnTo>
                  <a:pt x="2152442" y="0"/>
                </a:lnTo>
                <a:lnTo>
                  <a:pt x="2152442" y="2212790"/>
                </a:lnTo>
                <a:lnTo>
                  <a:pt x="0" y="221279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xmlns="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2352608" y="1315606"/>
            <a:ext cx="1913988" cy="2298458"/>
          </a:xfrm>
          <a:custGeom>
            <a:avLst/>
            <a:gdLst/>
            <a:ahLst/>
            <a:cxnLst/>
            <a:rect l="l" t="t" r="r" b="b"/>
            <a:pathLst>
              <a:path w="1913988" h="2298458">
                <a:moveTo>
                  <a:pt x="0" y="0"/>
                </a:moveTo>
                <a:lnTo>
                  <a:pt x="1913988" y="0"/>
                </a:lnTo>
                <a:lnTo>
                  <a:pt x="1913988" y="2298457"/>
                </a:lnTo>
                <a:lnTo>
                  <a:pt x="0" y="2298457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xmlns="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8939529" y="7045510"/>
            <a:ext cx="2063930" cy="2212790"/>
          </a:xfrm>
          <a:custGeom>
            <a:avLst/>
            <a:gdLst/>
            <a:ahLst/>
            <a:cxnLst/>
            <a:rect l="l" t="t" r="r" b="b"/>
            <a:pathLst>
              <a:path w="2063930" h="2212790">
                <a:moveTo>
                  <a:pt x="0" y="0"/>
                </a:moveTo>
                <a:lnTo>
                  <a:pt x="2063930" y="0"/>
                </a:lnTo>
                <a:lnTo>
                  <a:pt x="2063930" y="2212790"/>
                </a:lnTo>
                <a:lnTo>
                  <a:pt x="0" y="221279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xmlns="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9440759" y="1028700"/>
            <a:ext cx="1061469" cy="2298458"/>
          </a:xfrm>
          <a:custGeom>
            <a:avLst/>
            <a:gdLst/>
            <a:ahLst/>
            <a:cxnLst/>
            <a:rect l="l" t="t" r="r" b="b"/>
            <a:pathLst>
              <a:path w="1061469" h="2298458">
                <a:moveTo>
                  <a:pt x="0" y="0"/>
                </a:moveTo>
                <a:lnTo>
                  <a:pt x="1061469" y="0"/>
                </a:lnTo>
                <a:lnTo>
                  <a:pt x="1061469" y="2298458"/>
                </a:lnTo>
                <a:lnTo>
                  <a:pt x="0" y="2298458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xmlns="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208909" y="880268"/>
            <a:ext cx="8080827" cy="10970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329"/>
              </a:lnSpc>
            </a:pPr>
            <a:r>
              <a:rPr lang="en-US" sz="7932">
                <a:solidFill>
                  <a:srgbClr val="2B4B82"/>
                </a:solidFill>
                <a:latin typeface="Clear Sans Bold"/>
              </a:rPr>
              <a:t>Revenue Model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08909" y="2749054"/>
            <a:ext cx="8080827" cy="31534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64"/>
              </a:lnSpc>
            </a:pPr>
            <a:endParaRPr/>
          </a:p>
          <a:p>
            <a:pPr marL="647700" lvl="1" indent="-323850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2B4B82"/>
                </a:solidFill>
                <a:latin typeface="Clear Sans"/>
              </a:rPr>
              <a:t>Workshop and Seminar Fees</a:t>
            </a:r>
          </a:p>
          <a:p>
            <a:pPr marL="647700" lvl="1" indent="-323850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2B4B82"/>
                </a:solidFill>
                <a:latin typeface="Clear Sans"/>
              </a:rPr>
              <a:t>Course Fees</a:t>
            </a:r>
          </a:p>
          <a:p>
            <a:pPr marL="647700" lvl="1" indent="-323850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2B4B82"/>
                </a:solidFill>
                <a:latin typeface="Clear Sans"/>
              </a:rPr>
              <a:t>Collaboration Fees</a:t>
            </a:r>
          </a:p>
          <a:p>
            <a:pPr marL="647700" lvl="1" indent="-323850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2B4B82"/>
                </a:solidFill>
                <a:latin typeface="Clear Sans Semi-Bold"/>
              </a:rPr>
              <a:t>Consultation Services</a:t>
            </a:r>
          </a:p>
          <a:p>
            <a:pPr marL="0" lvl="0" indent="0" algn="l">
              <a:lnSpc>
                <a:spcPts val="4164"/>
              </a:lnSpc>
            </a:pPr>
            <a:endParaRPr lang="en-US" sz="3000">
              <a:solidFill>
                <a:srgbClr val="2B4B82"/>
              </a:solidFill>
              <a:latin typeface="Clear Sans Semi-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684498" y="6170039"/>
            <a:ext cx="6514626" cy="15436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64"/>
              </a:lnSpc>
            </a:pPr>
            <a:r>
              <a:rPr lang="en-US" sz="2974">
                <a:solidFill>
                  <a:srgbClr val="2B4B82"/>
                </a:solidFill>
                <a:latin typeface="Clear Sans"/>
              </a:rPr>
              <a:t>The Break-Even-Point for my Business Idea is at least 50 Students withing 6 months.</a:t>
            </a:r>
          </a:p>
        </p:txBody>
      </p:sp>
    </p:spTree>
    <p:extLst>
      <p:ext uri="{BB962C8B-B14F-4D97-AF65-F5344CB8AC3E}">
        <p14:creationId xmlns:p14="http://schemas.microsoft.com/office/powerpoint/2010/main" val="2208047365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DD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TextBox 2"/>
          <p:cNvSpPr txBox="1"/>
          <p:nvPr/>
        </p:nvSpPr>
        <p:spPr>
          <a:xfrm>
            <a:off x="3041775" y="909617"/>
            <a:ext cx="12202545" cy="1358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619"/>
              </a:lnSpc>
            </a:pPr>
            <a:r>
              <a:rPr lang="en-US" sz="8298" b="1" dirty="0">
                <a:solidFill>
                  <a:srgbClr val="23295D"/>
                </a:solidFill>
                <a:latin typeface="Barlow Condensed Heavy"/>
              </a:rPr>
              <a:t>Business Model Canvas</a:t>
            </a:r>
          </a:p>
        </p:txBody>
      </p:sp>
      <p:grpSp>
        <p:nvGrpSpPr>
          <p:cNvPr id="105" name="Group 3"/>
          <p:cNvGrpSpPr/>
          <p:nvPr/>
        </p:nvGrpSpPr>
        <p:grpSpPr>
          <a:xfrm>
            <a:off x="2307391" y="3127307"/>
            <a:ext cx="2510402" cy="4354870"/>
            <a:chOff x="0" y="0"/>
            <a:chExt cx="1103278" cy="1913890"/>
          </a:xfrm>
        </p:grpSpPr>
        <p:sp>
          <p:nvSpPr>
            <p:cNvPr id="106" name="Freeform 4"/>
            <p:cNvSpPr/>
            <p:nvPr/>
          </p:nvSpPr>
          <p:spPr>
            <a:xfrm>
              <a:off x="0" y="0"/>
              <a:ext cx="1103278" cy="1913890"/>
            </a:xfrm>
            <a:custGeom>
              <a:avLst/>
              <a:gdLst/>
              <a:ahLst/>
              <a:cxnLst/>
              <a:rect l="l" t="t" r="r" b="b"/>
              <a:pathLst>
                <a:path w="1103278" h="1913890">
                  <a:moveTo>
                    <a:pt x="0" y="0"/>
                  </a:moveTo>
                  <a:lnTo>
                    <a:pt x="1103278" y="0"/>
                  </a:lnTo>
                  <a:lnTo>
                    <a:pt x="1103278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23295D"/>
            </a:solidFill>
          </p:spPr>
        </p:sp>
      </p:grpSp>
      <p:grpSp>
        <p:nvGrpSpPr>
          <p:cNvPr id="107" name="Group 5"/>
          <p:cNvGrpSpPr/>
          <p:nvPr/>
        </p:nvGrpSpPr>
        <p:grpSpPr>
          <a:xfrm>
            <a:off x="5054846" y="3127307"/>
            <a:ext cx="2510402" cy="2041769"/>
            <a:chOff x="0" y="0"/>
            <a:chExt cx="1103278" cy="897322"/>
          </a:xfrm>
        </p:grpSpPr>
        <p:sp>
          <p:nvSpPr>
            <p:cNvPr id="108" name="Freeform 6"/>
            <p:cNvSpPr/>
            <p:nvPr/>
          </p:nvSpPr>
          <p:spPr>
            <a:xfrm>
              <a:off x="0" y="0"/>
              <a:ext cx="1103278" cy="897322"/>
            </a:xfrm>
            <a:custGeom>
              <a:avLst/>
              <a:gdLst/>
              <a:ahLst/>
              <a:cxnLst/>
              <a:rect l="l" t="t" r="r" b="b"/>
              <a:pathLst>
                <a:path w="1103278" h="897322">
                  <a:moveTo>
                    <a:pt x="0" y="0"/>
                  </a:moveTo>
                  <a:lnTo>
                    <a:pt x="1103278" y="0"/>
                  </a:lnTo>
                  <a:lnTo>
                    <a:pt x="1103278" y="897322"/>
                  </a:lnTo>
                  <a:lnTo>
                    <a:pt x="0" y="897322"/>
                  </a:lnTo>
                  <a:close/>
                </a:path>
              </a:pathLst>
            </a:custGeom>
            <a:solidFill>
              <a:srgbClr val="489DD7"/>
            </a:solidFill>
          </p:spPr>
        </p:sp>
      </p:grpSp>
      <p:sp>
        <p:nvSpPr>
          <p:cNvPr id="109" name="TextBox 7"/>
          <p:cNvSpPr txBox="1"/>
          <p:nvPr/>
        </p:nvSpPr>
        <p:spPr>
          <a:xfrm>
            <a:off x="2566722" y="3349530"/>
            <a:ext cx="1422270" cy="230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783"/>
              </a:lnSpc>
            </a:pPr>
            <a:r>
              <a:rPr lang="en-US" sz="1273">
                <a:solidFill>
                  <a:srgbClr val="FFFFFF"/>
                </a:solidFill>
                <a:latin typeface="Barlow Condensed Heavy"/>
              </a:rPr>
              <a:t>KEY PARTNERS</a:t>
            </a:r>
          </a:p>
        </p:txBody>
      </p:sp>
      <p:sp>
        <p:nvSpPr>
          <p:cNvPr id="110" name="TextBox 8"/>
          <p:cNvSpPr txBox="1"/>
          <p:nvPr/>
        </p:nvSpPr>
        <p:spPr>
          <a:xfrm>
            <a:off x="5562874" y="3349530"/>
            <a:ext cx="1687019" cy="230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783"/>
              </a:lnSpc>
            </a:pPr>
            <a:r>
              <a:rPr lang="en-US" sz="1273">
                <a:solidFill>
                  <a:srgbClr val="FFFFFF"/>
                </a:solidFill>
                <a:latin typeface="Barlow Condensed Heavy"/>
              </a:rPr>
              <a:t>KEY ACTIVITIES</a:t>
            </a:r>
          </a:p>
        </p:txBody>
      </p:sp>
      <p:grpSp>
        <p:nvGrpSpPr>
          <p:cNvPr id="111" name="Group 9"/>
          <p:cNvGrpSpPr/>
          <p:nvPr/>
        </p:nvGrpSpPr>
        <p:grpSpPr>
          <a:xfrm>
            <a:off x="5097619" y="5440409"/>
            <a:ext cx="2510402" cy="2041769"/>
            <a:chOff x="0" y="0"/>
            <a:chExt cx="1103278" cy="897322"/>
          </a:xfrm>
        </p:grpSpPr>
        <p:sp>
          <p:nvSpPr>
            <p:cNvPr id="112" name="Freeform 10"/>
            <p:cNvSpPr/>
            <p:nvPr/>
          </p:nvSpPr>
          <p:spPr>
            <a:xfrm>
              <a:off x="0" y="0"/>
              <a:ext cx="1103278" cy="897322"/>
            </a:xfrm>
            <a:custGeom>
              <a:avLst/>
              <a:gdLst/>
              <a:ahLst/>
              <a:cxnLst/>
              <a:rect l="l" t="t" r="r" b="b"/>
              <a:pathLst>
                <a:path w="1103278" h="897322">
                  <a:moveTo>
                    <a:pt x="0" y="0"/>
                  </a:moveTo>
                  <a:lnTo>
                    <a:pt x="1103278" y="0"/>
                  </a:lnTo>
                  <a:lnTo>
                    <a:pt x="1103278" y="897322"/>
                  </a:lnTo>
                  <a:lnTo>
                    <a:pt x="0" y="897322"/>
                  </a:lnTo>
                  <a:close/>
                </a:path>
              </a:pathLst>
            </a:custGeom>
            <a:solidFill>
              <a:srgbClr val="489DD7"/>
            </a:solidFill>
          </p:spPr>
        </p:sp>
      </p:grpSp>
      <p:sp>
        <p:nvSpPr>
          <p:cNvPr id="113" name="TextBox 11"/>
          <p:cNvSpPr txBox="1"/>
          <p:nvPr/>
        </p:nvSpPr>
        <p:spPr>
          <a:xfrm>
            <a:off x="5310633" y="5556450"/>
            <a:ext cx="1346570" cy="461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776"/>
              </a:lnSpc>
            </a:pPr>
            <a:r>
              <a:rPr lang="en-US" sz="1269">
                <a:solidFill>
                  <a:srgbClr val="FFFFFF"/>
                </a:solidFill>
                <a:latin typeface="Barlow Condensed Heavy"/>
              </a:rPr>
              <a:t>KEY RESOURCES</a:t>
            </a:r>
          </a:p>
        </p:txBody>
      </p:sp>
      <p:sp>
        <p:nvSpPr>
          <p:cNvPr id="114" name="TextBox 12"/>
          <p:cNvSpPr txBox="1"/>
          <p:nvPr/>
        </p:nvSpPr>
        <p:spPr>
          <a:xfrm>
            <a:off x="2505114" y="3862574"/>
            <a:ext cx="2204367" cy="17312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527"/>
              </a:lnSpc>
            </a:pPr>
            <a:r>
              <a:rPr lang="en-US" sz="1092">
                <a:solidFill>
                  <a:srgbClr val="FFFFFF"/>
                </a:solidFill>
                <a:latin typeface="Fira Sans Medium"/>
              </a:rPr>
              <a:t>• High Schools</a:t>
            </a:r>
          </a:p>
          <a:p>
            <a:pPr>
              <a:lnSpc>
                <a:spcPts val="1527"/>
              </a:lnSpc>
            </a:pPr>
            <a:endParaRPr lang="en-US" sz="1092">
              <a:solidFill>
                <a:srgbClr val="FFFFFF"/>
              </a:solidFill>
              <a:latin typeface="Fira Sans Medium"/>
            </a:endParaRPr>
          </a:p>
          <a:p>
            <a:pPr>
              <a:lnSpc>
                <a:spcPts val="1527"/>
              </a:lnSpc>
            </a:pPr>
            <a:r>
              <a:rPr lang="en-US" sz="1092">
                <a:solidFill>
                  <a:srgbClr val="FFFFFF"/>
                </a:solidFill>
                <a:latin typeface="Fira Sans Medium"/>
              </a:rPr>
              <a:t>• Technology Providers</a:t>
            </a:r>
          </a:p>
          <a:p>
            <a:pPr>
              <a:lnSpc>
                <a:spcPts val="1527"/>
              </a:lnSpc>
            </a:pPr>
            <a:endParaRPr lang="en-US" sz="1092">
              <a:solidFill>
                <a:srgbClr val="FFFFFF"/>
              </a:solidFill>
              <a:latin typeface="Fira Sans Medium"/>
            </a:endParaRPr>
          </a:p>
          <a:p>
            <a:pPr>
              <a:lnSpc>
                <a:spcPts val="1527"/>
              </a:lnSpc>
            </a:pPr>
            <a:r>
              <a:rPr lang="en-US" sz="1092">
                <a:solidFill>
                  <a:srgbClr val="FFFFFF"/>
                </a:solidFill>
                <a:latin typeface="Fira Sans Medium"/>
              </a:rPr>
              <a:t>• Financial Institutions</a:t>
            </a:r>
          </a:p>
          <a:p>
            <a:pPr>
              <a:lnSpc>
                <a:spcPts val="1527"/>
              </a:lnSpc>
            </a:pPr>
            <a:endParaRPr lang="en-US" sz="1092">
              <a:solidFill>
                <a:srgbClr val="FFFFFF"/>
              </a:solidFill>
              <a:latin typeface="Fira Sans Medium"/>
            </a:endParaRPr>
          </a:p>
          <a:p>
            <a:pPr>
              <a:lnSpc>
                <a:spcPts val="1527"/>
              </a:lnSpc>
            </a:pPr>
            <a:r>
              <a:rPr lang="en-US" sz="1092">
                <a:solidFill>
                  <a:srgbClr val="FFFFFF"/>
                </a:solidFill>
                <a:latin typeface="Fira Sans Medium"/>
              </a:rPr>
              <a:t>• Online Learning Platforms</a:t>
            </a:r>
          </a:p>
          <a:p>
            <a:pPr>
              <a:lnSpc>
                <a:spcPts val="1527"/>
              </a:lnSpc>
            </a:pPr>
            <a:endParaRPr lang="en-US" sz="1092">
              <a:solidFill>
                <a:srgbClr val="FFFFFF"/>
              </a:solidFill>
              <a:latin typeface="Fira Sans Medium"/>
            </a:endParaRPr>
          </a:p>
          <a:p>
            <a:pPr>
              <a:lnSpc>
                <a:spcPts val="1527"/>
              </a:lnSpc>
            </a:pPr>
            <a:r>
              <a:rPr lang="en-US" sz="1092">
                <a:solidFill>
                  <a:srgbClr val="FFFFFF"/>
                </a:solidFill>
                <a:latin typeface="Fira Sans Medium"/>
              </a:rPr>
              <a:t>• Internship Providers</a:t>
            </a:r>
          </a:p>
        </p:txBody>
      </p:sp>
      <p:sp>
        <p:nvSpPr>
          <p:cNvPr id="115" name="TextBox 13"/>
          <p:cNvSpPr txBox="1"/>
          <p:nvPr/>
        </p:nvSpPr>
        <p:spPr>
          <a:xfrm>
            <a:off x="5310632" y="3862575"/>
            <a:ext cx="2191503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20"/>
              </a:lnSpc>
            </a:pPr>
            <a:r>
              <a:rPr lang="en-US" sz="1157" dirty="0">
                <a:solidFill>
                  <a:srgbClr val="FFFFFF"/>
                </a:solidFill>
                <a:latin typeface="Fira Sans Medium"/>
              </a:rPr>
              <a:t>• Course Delivery</a:t>
            </a:r>
          </a:p>
          <a:p>
            <a:pPr>
              <a:lnSpc>
                <a:spcPts val="1620"/>
              </a:lnSpc>
            </a:pPr>
            <a:r>
              <a:rPr lang="en-US" sz="1157" dirty="0">
                <a:solidFill>
                  <a:srgbClr val="FFFFFF"/>
                </a:solidFill>
                <a:latin typeface="Fira Sans Medium"/>
              </a:rPr>
              <a:t>• Personalized Coaching</a:t>
            </a:r>
          </a:p>
          <a:p>
            <a:pPr>
              <a:lnSpc>
                <a:spcPts val="1620"/>
              </a:lnSpc>
            </a:pPr>
            <a:r>
              <a:rPr lang="en-US" sz="1157" dirty="0">
                <a:solidFill>
                  <a:srgbClr val="FFFFFF"/>
                </a:solidFill>
                <a:latin typeface="Fira Sans Medium"/>
              </a:rPr>
              <a:t>• Market Research</a:t>
            </a:r>
          </a:p>
          <a:p>
            <a:pPr>
              <a:lnSpc>
                <a:spcPts val="1620"/>
              </a:lnSpc>
            </a:pPr>
            <a:r>
              <a:rPr lang="en-US" sz="1157" dirty="0">
                <a:solidFill>
                  <a:srgbClr val="FFFFFF"/>
                </a:solidFill>
                <a:latin typeface="Fira Sans Medium"/>
              </a:rPr>
              <a:t>• Digital Marketing and Social Media Engagement</a:t>
            </a:r>
          </a:p>
          <a:p>
            <a:pPr>
              <a:lnSpc>
                <a:spcPts val="1620"/>
              </a:lnSpc>
            </a:pPr>
            <a:r>
              <a:rPr lang="en-US" sz="1157" dirty="0">
                <a:solidFill>
                  <a:srgbClr val="FFFFFF"/>
                </a:solidFill>
                <a:latin typeface="Fira Sans Medium"/>
              </a:rPr>
              <a:t>• Operational Logistics</a:t>
            </a:r>
          </a:p>
        </p:txBody>
      </p:sp>
      <p:sp>
        <p:nvSpPr>
          <p:cNvPr id="116" name="TextBox 14"/>
          <p:cNvSpPr txBox="1"/>
          <p:nvPr/>
        </p:nvSpPr>
        <p:spPr>
          <a:xfrm>
            <a:off x="5310632" y="5881854"/>
            <a:ext cx="1837733" cy="17312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527"/>
              </a:lnSpc>
            </a:pPr>
            <a:r>
              <a:rPr lang="en-US" sz="1092">
                <a:solidFill>
                  <a:srgbClr val="FFFFFF"/>
                </a:solidFill>
                <a:latin typeface="Fira Sans Medium"/>
              </a:rPr>
              <a:t>• Educational Content</a:t>
            </a:r>
          </a:p>
          <a:p>
            <a:pPr>
              <a:lnSpc>
                <a:spcPts val="1527"/>
              </a:lnSpc>
            </a:pPr>
            <a:endParaRPr lang="en-US" sz="1092">
              <a:solidFill>
                <a:srgbClr val="FFFFFF"/>
              </a:solidFill>
              <a:latin typeface="Fira Sans Medium"/>
            </a:endParaRPr>
          </a:p>
          <a:p>
            <a:pPr>
              <a:lnSpc>
                <a:spcPts val="1527"/>
              </a:lnSpc>
            </a:pPr>
            <a:r>
              <a:rPr lang="en-US" sz="1092">
                <a:solidFill>
                  <a:srgbClr val="FFFFFF"/>
                </a:solidFill>
                <a:latin typeface="Fira Sans Medium"/>
              </a:rPr>
              <a:t>• Qualified Faculty and Staff</a:t>
            </a:r>
          </a:p>
          <a:p>
            <a:pPr>
              <a:lnSpc>
                <a:spcPts val="1527"/>
              </a:lnSpc>
            </a:pPr>
            <a:endParaRPr lang="en-US" sz="1092">
              <a:solidFill>
                <a:srgbClr val="FFFFFF"/>
              </a:solidFill>
              <a:latin typeface="Fira Sans Medium"/>
            </a:endParaRPr>
          </a:p>
          <a:p>
            <a:pPr>
              <a:lnSpc>
                <a:spcPts val="1527"/>
              </a:lnSpc>
            </a:pPr>
            <a:r>
              <a:rPr lang="en-US" sz="1092">
                <a:solidFill>
                  <a:srgbClr val="FFFFFF"/>
                </a:solidFill>
                <a:latin typeface="Fira Sans Medium"/>
              </a:rPr>
              <a:t>• Technology Infrastructure</a:t>
            </a:r>
          </a:p>
          <a:p>
            <a:pPr>
              <a:lnSpc>
                <a:spcPts val="1527"/>
              </a:lnSpc>
            </a:pPr>
            <a:endParaRPr lang="en-US" sz="1092">
              <a:solidFill>
                <a:srgbClr val="FFFFFF"/>
              </a:solidFill>
              <a:latin typeface="Fira Sans Medium"/>
            </a:endParaRPr>
          </a:p>
          <a:p>
            <a:pPr>
              <a:lnSpc>
                <a:spcPts val="1527"/>
              </a:lnSpc>
            </a:pPr>
            <a:r>
              <a:rPr lang="en-US" sz="1092">
                <a:solidFill>
                  <a:srgbClr val="FFFFFF"/>
                </a:solidFill>
                <a:latin typeface="Fira Sans Medium"/>
              </a:rPr>
              <a:t>• Legal and Compliance Expertise</a:t>
            </a:r>
          </a:p>
          <a:p>
            <a:pPr>
              <a:lnSpc>
                <a:spcPts val="1527"/>
              </a:lnSpc>
            </a:pPr>
            <a:endParaRPr lang="en-US" sz="1092">
              <a:solidFill>
                <a:srgbClr val="FFFFFF"/>
              </a:solidFill>
              <a:latin typeface="Fira Sans Medium"/>
            </a:endParaRPr>
          </a:p>
        </p:txBody>
      </p:sp>
      <p:grpSp>
        <p:nvGrpSpPr>
          <p:cNvPr id="117" name="Group 15"/>
          <p:cNvGrpSpPr/>
          <p:nvPr/>
        </p:nvGrpSpPr>
        <p:grpSpPr>
          <a:xfrm>
            <a:off x="7909275" y="3127307"/>
            <a:ext cx="2510402" cy="4354870"/>
            <a:chOff x="0" y="0"/>
            <a:chExt cx="1103278" cy="1913890"/>
          </a:xfrm>
        </p:grpSpPr>
        <p:sp>
          <p:nvSpPr>
            <p:cNvPr id="118" name="Freeform 16"/>
            <p:cNvSpPr/>
            <p:nvPr/>
          </p:nvSpPr>
          <p:spPr>
            <a:xfrm>
              <a:off x="0" y="0"/>
              <a:ext cx="1103278" cy="1913890"/>
            </a:xfrm>
            <a:custGeom>
              <a:avLst/>
              <a:gdLst/>
              <a:ahLst/>
              <a:cxnLst/>
              <a:rect l="l" t="t" r="r" b="b"/>
              <a:pathLst>
                <a:path w="1103278" h="1913890">
                  <a:moveTo>
                    <a:pt x="0" y="0"/>
                  </a:moveTo>
                  <a:lnTo>
                    <a:pt x="1103278" y="0"/>
                  </a:lnTo>
                  <a:lnTo>
                    <a:pt x="1103278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23295D"/>
            </a:solidFill>
          </p:spPr>
        </p:sp>
      </p:grpSp>
      <p:grpSp>
        <p:nvGrpSpPr>
          <p:cNvPr id="119" name="Group 17"/>
          <p:cNvGrpSpPr/>
          <p:nvPr/>
        </p:nvGrpSpPr>
        <p:grpSpPr>
          <a:xfrm>
            <a:off x="10699503" y="3127307"/>
            <a:ext cx="2510402" cy="2041769"/>
            <a:chOff x="0" y="0"/>
            <a:chExt cx="1103278" cy="897322"/>
          </a:xfrm>
        </p:grpSpPr>
        <p:sp>
          <p:nvSpPr>
            <p:cNvPr id="120" name="Freeform 18"/>
            <p:cNvSpPr/>
            <p:nvPr/>
          </p:nvSpPr>
          <p:spPr>
            <a:xfrm>
              <a:off x="0" y="0"/>
              <a:ext cx="1103278" cy="897322"/>
            </a:xfrm>
            <a:custGeom>
              <a:avLst/>
              <a:gdLst/>
              <a:ahLst/>
              <a:cxnLst/>
              <a:rect l="l" t="t" r="r" b="b"/>
              <a:pathLst>
                <a:path w="1103278" h="897322">
                  <a:moveTo>
                    <a:pt x="0" y="0"/>
                  </a:moveTo>
                  <a:lnTo>
                    <a:pt x="1103278" y="0"/>
                  </a:lnTo>
                  <a:lnTo>
                    <a:pt x="1103278" y="897322"/>
                  </a:lnTo>
                  <a:lnTo>
                    <a:pt x="0" y="897322"/>
                  </a:lnTo>
                  <a:close/>
                </a:path>
              </a:pathLst>
            </a:custGeom>
            <a:solidFill>
              <a:srgbClr val="489DD7"/>
            </a:solidFill>
          </p:spPr>
        </p:sp>
      </p:grpSp>
      <p:sp>
        <p:nvSpPr>
          <p:cNvPr id="121" name="TextBox 19"/>
          <p:cNvSpPr txBox="1"/>
          <p:nvPr/>
        </p:nvSpPr>
        <p:spPr>
          <a:xfrm>
            <a:off x="8169309" y="3388431"/>
            <a:ext cx="1518490" cy="3847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477"/>
              </a:lnSpc>
            </a:pPr>
            <a:r>
              <a:rPr lang="en-US" sz="1273">
                <a:solidFill>
                  <a:srgbClr val="FFFFFF"/>
                </a:solidFill>
                <a:latin typeface="Barlow Condensed Heavy"/>
              </a:rPr>
              <a:t>VALUE PROPOSITIONS</a:t>
            </a:r>
          </a:p>
        </p:txBody>
      </p:sp>
      <p:sp>
        <p:nvSpPr>
          <p:cNvPr id="122" name="TextBox 20"/>
          <p:cNvSpPr txBox="1"/>
          <p:nvPr/>
        </p:nvSpPr>
        <p:spPr>
          <a:xfrm>
            <a:off x="11011869" y="3349530"/>
            <a:ext cx="2044609" cy="461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783"/>
              </a:lnSpc>
            </a:pPr>
            <a:r>
              <a:rPr lang="en-US" sz="1273">
                <a:solidFill>
                  <a:srgbClr val="FFFFFF"/>
                </a:solidFill>
                <a:latin typeface="Barlow Condensed Heavy"/>
              </a:rPr>
              <a:t>CUSTOMER RELATIONSHIPS</a:t>
            </a:r>
          </a:p>
        </p:txBody>
      </p:sp>
      <p:grpSp>
        <p:nvGrpSpPr>
          <p:cNvPr id="123" name="Group 21"/>
          <p:cNvGrpSpPr/>
          <p:nvPr/>
        </p:nvGrpSpPr>
        <p:grpSpPr>
          <a:xfrm>
            <a:off x="10699503" y="5440409"/>
            <a:ext cx="2510402" cy="2041769"/>
            <a:chOff x="0" y="0"/>
            <a:chExt cx="1103278" cy="897322"/>
          </a:xfrm>
        </p:grpSpPr>
        <p:sp>
          <p:nvSpPr>
            <p:cNvPr id="124" name="Freeform 22"/>
            <p:cNvSpPr/>
            <p:nvPr/>
          </p:nvSpPr>
          <p:spPr>
            <a:xfrm>
              <a:off x="0" y="0"/>
              <a:ext cx="1103278" cy="897322"/>
            </a:xfrm>
            <a:custGeom>
              <a:avLst/>
              <a:gdLst/>
              <a:ahLst/>
              <a:cxnLst/>
              <a:rect l="l" t="t" r="r" b="b"/>
              <a:pathLst>
                <a:path w="1103278" h="897322">
                  <a:moveTo>
                    <a:pt x="0" y="0"/>
                  </a:moveTo>
                  <a:lnTo>
                    <a:pt x="1103278" y="0"/>
                  </a:lnTo>
                  <a:lnTo>
                    <a:pt x="1103278" y="897322"/>
                  </a:lnTo>
                  <a:lnTo>
                    <a:pt x="0" y="897322"/>
                  </a:lnTo>
                  <a:close/>
                </a:path>
              </a:pathLst>
            </a:custGeom>
            <a:solidFill>
              <a:srgbClr val="489DD7"/>
            </a:solidFill>
          </p:spPr>
        </p:sp>
      </p:grpSp>
      <p:sp>
        <p:nvSpPr>
          <p:cNvPr id="125" name="TextBox 23"/>
          <p:cNvSpPr txBox="1"/>
          <p:nvPr/>
        </p:nvSpPr>
        <p:spPr>
          <a:xfrm>
            <a:off x="10946248" y="5647886"/>
            <a:ext cx="1165560" cy="230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783"/>
              </a:lnSpc>
            </a:pPr>
            <a:r>
              <a:rPr lang="en-US" sz="1273">
                <a:solidFill>
                  <a:srgbClr val="FFFFFF"/>
                </a:solidFill>
                <a:latin typeface="Barlow Condensed Heavy"/>
              </a:rPr>
              <a:t>CHANNELS</a:t>
            </a:r>
          </a:p>
        </p:txBody>
      </p:sp>
      <p:sp>
        <p:nvSpPr>
          <p:cNvPr id="126" name="TextBox 24"/>
          <p:cNvSpPr txBox="1"/>
          <p:nvPr/>
        </p:nvSpPr>
        <p:spPr>
          <a:xfrm>
            <a:off x="8106998" y="3862575"/>
            <a:ext cx="2145984" cy="2500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527"/>
              </a:lnSpc>
            </a:pPr>
            <a:r>
              <a:rPr lang="en-US" sz="1092">
                <a:solidFill>
                  <a:srgbClr val="FFFFFF"/>
                </a:solidFill>
                <a:latin typeface="Fira Sans Medium"/>
              </a:rPr>
              <a:t>• Personalized Holistic Development</a:t>
            </a:r>
          </a:p>
          <a:p>
            <a:pPr>
              <a:lnSpc>
                <a:spcPts val="1527"/>
              </a:lnSpc>
            </a:pPr>
            <a:endParaRPr lang="en-US" sz="1092">
              <a:solidFill>
                <a:srgbClr val="FFFFFF"/>
              </a:solidFill>
              <a:latin typeface="Fira Sans Medium"/>
            </a:endParaRPr>
          </a:p>
          <a:p>
            <a:pPr>
              <a:lnSpc>
                <a:spcPts val="1527"/>
              </a:lnSpc>
            </a:pPr>
            <a:r>
              <a:rPr lang="en-US" sz="1092">
                <a:solidFill>
                  <a:srgbClr val="FFFFFF"/>
                </a:solidFill>
                <a:latin typeface="Fira Sans Medium"/>
              </a:rPr>
              <a:t>• Tech-Infused Learning Experience</a:t>
            </a:r>
          </a:p>
          <a:p>
            <a:pPr>
              <a:lnSpc>
                <a:spcPts val="1527"/>
              </a:lnSpc>
            </a:pPr>
            <a:endParaRPr lang="en-US" sz="1092">
              <a:solidFill>
                <a:srgbClr val="FFFFFF"/>
              </a:solidFill>
              <a:latin typeface="Fira Sans Medium"/>
            </a:endParaRPr>
          </a:p>
          <a:p>
            <a:pPr>
              <a:lnSpc>
                <a:spcPts val="1527"/>
              </a:lnSpc>
            </a:pPr>
            <a:r>
              <a:rPr lang="en-US" sz="1092">
                <a:solidFill>
                  <a:srgbClr val="FFFFFF"/>
                </a:solidFill>
                <a:latin typeface="Fira Sans Medium"/>
              </a:rPr>
              <a:t>• Real-World Readiness Programs</a:t>
            </a:r>
          </a:p>
          <a:p>
            <a:pPr>
              <a:lnSpc>
                <a:spcPts val="1527"/>
              </a:lnSpc>
            </a:pPr>
            <a:endParaRPr lang="en-US" sz="1092">
              <a:solidFill>
                <a:srgbClr val="FFFFFF"/>
              </a:solidFill>
              <a:latin typeface="Fira Sans Medium"/>
            </a:endParaRPr>
          </a:p>
          <a:p>
            <a:pPr>
              <a:lnSpc>
                <a:spcPts val="1527"/>
              </a:lnSpc>
            </a:pPr>
            <a:r>
              <a:rPr lang="en-US" sz="1092">
                <a:solidFill>
                  <a:srgbClr val="FFFFFF"/>
                </a:solidFill>
                <a:latin typeface="Fira Sans Medium"/>
              </a:rPr>
              <a:t>• Flexible Learning Options</a:t>
            </a:r>
          </a:p>
          <a:p>
            <a:pPr>
              <a:lnSpc>
                <a:spcPts val="1527"/>
              </a:lnSpc>
            </a:pPr>
            <a:endParaRPr lang="en-US" sz="1092">
              <a:solidFill>
                <a:srgbClr val="FFFFFF"/>
              </a:solidFill>
              <a:latin typeface="Fira Sans Medium"/>
            </a:endParaRPr>
          </a:p>
          <a:p>
            <a:pPr>
              <a:lnSpc>
                <a:spcPts val="1527"/>
              </a:lnSpc>
            </a:pPr>
            <a:r>
              <a:rPr lang="en-US" sz="1092">
                <a:solidFill>
                  <a:srgbClr val="FFFFFF"/>
                </a:solidFill>
                <a:latin typeface="Fira Sans Medium"/>
              </a:rPr>
              <a:t>• Comprehensive Skill Set -  Enhancement</a:t>
            </a:r>
          </a:p>
          <a:p>
            <a:pPr>
              <a:lnSpc>
                <a:spcPts val="1527"/>
              </a:lnSpc>
            </a:pPr>
            <a:endParaRPr lang="en-US" sz="1092">
              <a:solidFill>
                <a:srgbClr val="FFFFFF"/>
              </a:solidFill>
              <a:latin typeface="Fira Sans Medium"/>
            </a:endParaRPr>
          </a:p>
        </p:txBody>
      </p:sp>
      <p:sp>
        <p:nvSpPr>
          <p:cNvPr id="127" name="TextBox 25"/>
          <p:cNvSpPr txBox="1"/>
          <p:nvPr/>
        </p:nvSpPr>
        <p:spPr>
          <a:xfrm>
            <a:off x="10946247" y="3862574"/>
            <a:ext cx="2110231" cy="1308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55"/>
              </a:lnSpc>
            </a:pPr>
            <a:r>
              <a:rPr lang="en-US" sz="1182">
                <a:solidFill>
                  <a:srgbClr val="FFFFFF"/>
                </a:solidFill>
                <a:latin typeface="Fira Sans Medium"/>
              </a:rPr>
              <a:t>• Personalized Guidance</a:t>
            </a:r>
          </a:p>
          <a:p>
            <a:pPr>
              <a:lnSpc>
                <a:spcPts val="1655"/>
              </a:lnSpc>
            </a:pPr>
            <a:r>
              <a:rPr lang="en-US" sz="1182">
                <a:solidFill>
                  <a:srgbClr val="FFFFFF"/>
                </a:solidFill>
                <a:latin typeface="Fira Sans Medium"/>
              </a:rPr>
              <a:t>• Continuous Engagement</a:t>
            </a:r>
          </a:p>
          <a:p>
            <a:pPr>
              <a:lnSpc>
                <a:spcPts val="1655"/>
              </a:lnSpc>
            </a:pPr>
            <a:r>
              <a:rPr lang="en-US" sz="1182">
                <a:solidFill>
                  <a:srgbClr val="FFFFFF"/>
                </a:solidFill>
                <a:latin typeface="Fira Sans Medium"/>
              </a:rPr>
              <a:t>• Feedback Mechanism</a:t>
            </a:r>
          </a:p>
          <a:p>
            <a:pPr>
              <a:lnSpc>
                <a:spcPts val="1655"/>
              </a:lnSpc>
            </a:pPr>
            <a:r>
              <a:rPr lang="en-US" sz="1182">
                <a:solidFill>
                  <a:srgbClr val="FFFFFF"/>
                </a:solidFill>
                <a:latin typeface="Fira Sans Medium"/>
              </a:rPr>
              <a:t>• Alumni Network</a:t>
            </a:r>
          </a:p>
          <a:p>
            <a:pPr>
              <a:lnSpc>
                <a:spcPts val="1655"/>
              </a:lnSpc>
            </a:pPr>
            <a:r>
              <a:rPr lang="en-US" sz="1182">
                <a:solidFill>
                  <a:srgbClr val="FFFFFF"/>
                </a:solidFill>
                <a:latin typeface="Fira Sans Medium"/>
              </a:rPr>
              <a:t>• Career Placement Services</a:t>
            </a:r>
          </a:p>
          <a:p>
            <a:pPr>
              <a:lnSpc>
                <a:spcPts val="1655"/>
              </a:lnSpc>
            </a:pPr>
            <a:endParaRPr lang="en-US" sz="1182">
              <a:solidFill>
                <a:srgbClr val="FFFFFF"/>
              </a:solidFill>
              <a:latin typeface="Fira Sans Medium"/>
            </a:endParaRPr>
          </a:p>
        </p:txBody>
      </p:sp>
      <p:sp>
        <p:nvSpPr>
          <p:cNvPr id="128" name="TextBox 26"/>
          <p:cNvSpPr txBox="1"/>
          <p:nvPr/>
        </p:nvSpPr>
        <p:spPr>
          <a:xfrm>
            <a:off x="10852967" y="6085064"/>
            <a:ext cx="2015349" cy="9618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527"/>
              </a:lnSpc>
            </a:pPr>
            <a:r>
              <a:rPr lang="en-US" sz="1092">
                <a:solidFill>
                  <a:srgbClr val="FFFFFF"/>
                </a:solidFill>
                <a:latin typeface="Fira Sans Medium"/>
              </a:rPr>
              <a:t>• Social Media Platforms</a:t>
            </a:r>
          </a:p>
          <a:p>
            <a:pPr>
              <a:lnSpc>
                <a:spcPts val="1527"/>
              </a:lnSpc>
            </a:pPr>
            <a:endParaRPr lang="en-US" sz="1092">
              <a:solidFill>
                <a:srgbClr val="FFFFFF"/>
              </a:solidFill>
              <a:latin typeface="Fira Sans Medium"/>
            </a:endParaRPr>
          </a:p>
          <a:p>
            <a:pPr>
              <a:lnSpc>
                <a:spcPts val="1527"/>
              </a:lnSpc>
            </a:pPr>
            <a:r>
              <a:rPr lang="en-US" sz="1092">
                <a:solidFill>
                  <a:srgbClr val="FFFFFF"/>
                </a:solidFill>
                <a:latin typeface="Fira Sans Medium"/>
              </a:rPr>
              <a:t>• High School Collaborations</a:t>
            </a:r>
          </a:p>
          <a:p>
            <a:pPr>
              <a:lnSpc>
                <a:spcPts val="1527"/>
              </a:lnSpc>
            </a:pPr>
            <a:endParaRPr lang="en-US" sz="1092">
              <a:solidFill>
                <a:srgbClr val="FFFFFF"/>
              </a:solidFill>
              <a:latin typeface="Fira Sans Medium"/>
            </a:endParaRPr>
          </a:p>
          <a:p>
            <a:pPr>
              <a:lnSpc>
                <a:spcPts val="1527"/>
              </a:lnSpc>
            </a:pPr>
            <a:r>
              <a:rPr lang="en-US" sz="1092">
                <a:solidFill>
                  <a:srgbClr val="FFFFFF"/>
                </a:solidFill>
                <a:latin typeface="Fira Sans Medium"/>
              </a:rPr>
              <a:t>• Educational Influencers</a:t>
            </a:r>
          </a:p>
        </p:txBody>
      </p:sp>
      <p:grpSp>
        <p:nvGrpSpPr>
          <p:cNvPr id="129" name="Group 27"/>
          <p:cNvGrpSpPr/>
          <p:nvPr/>
        </p:nvGrpSpPr>
        <p:grpSpPr>
          <a:xfrm>
            <a:off x="13468302" y="3127307"/>
            <a:ext cx="2510402" cy="4354870"/>
            <a:chOff x="0" y="0"/>
            <a:chExt cx="1103278" cy="1913890"/>
          </a:xfrm>
        </p:grpSpPr>
        <p:sp>
          <p:nvSpPr>
            <p:cNvPr id="130" name="Freeform 28"/>
            <p:cNvSpPr/>
            <p:nvPr/>
          </p:nvSpPr>
          <p:spPr>
            <a:xfrm>
              <a:off x="0" y="0"/>
              <a:ext cx="1103278" cy="1913890"/>
            </a:xfrm>
            <a:custGeom>
              <a:avLst/>
              <a:gdLst/>
              <a:ahLst/>
              <a:cxnLst/>
              <a:rect l="l" t="t" r="r" b="b"/>
              <a:pathLst>
                <a:path w="1103278" h="1913890">
                  <a:moveTo>
                    <a:pt x="0" y="0"/>
                  </a:moveTo>
                  <a:lnTo>
                    <a:pt x="1103278" y="0"/>
                  </a:lnTo>
                  <a:lnTo>
                    <a:pt x="1103278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23295D"/>
            </a:solidFill>
          </p:spPr>
        </p:sp>
      </p:grpSp>
      <p:sp>
        <p:nvSpPr>
          <p:cNvPr id="131" name="TextBox 29"/>
          <p:cNvSpPr txBox="1"/>
          <p:nvPr/>
        </p:nvSpPr>
        <p:spPr>
          <a:xfrm>
            <a:off x="13731599" y="3249458"/>
            <a:ext cx="1887614" cy="230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783"/>
              </a:lnSpc>
            </a:pPr>
            <a:r>
              <a:rPr lang="en-US" sz="1273">
                <a:solidFill>
                  <a:srgbClr val="FFFFFF"/>
                </a:solidFill>
                <a:latin typeface="Barlow Condensed Heavy"/>
              </a:rPr>
              <a:t>CUSTOMER SEGMENTS</a:t>
            </a:r>
          </a:p>
        </p:txBody>
      </p:sp>
      <p:sp>
        <p:nvSpPr>
          <p:cNvPr id="132" name="TextBox 30"/>
          <p:cNvSpPr txBox="1"/>
          <p:nvPr/>
        </p:nvSpPr>
        <p:spPr>
          <a:xfrm>
            <a:off x="13666025" y="3862575"/>
            <a:ext cx="1800524" cy="23083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35738" lvl="1" indent="-117868">
              <a:lnSpc>
                <a:spcPts val="1527"/>
              </a:lnSpc>
              <a:buFont typeface="Arial"/>
              <a:buChar char="•"/>
            </a:pPr>
            <a:r>
              <a:rPr lang="en-US" sz="1092">
                <a:solidFill>
                  <a:srgbClr val="FFFFFF"/>
                </a:solidFill>
                <a:latin typeface="Fira Sans Medium"/>
              </a:rPr>
              <a:t>University-Bound Students</a:t>
            </a:r>
          </a:p>
          <a:p>
            <a:pPr>
              <a:lnSpc>
                <a:spcPts val="1527"/>
              </a:lnSpc>
            </a:pPr>
            <a:endParaRPr lang="en-US" sz="1092">
              <a:solidFill>
                <a:srgbClr val="FFFFFF"/>
              </a:solidFill>
              <a:latin typeface="Fira Sans Medium"/>
            </a:endParaRPr>
          </a:p>
          <a:p>
            <a:pPr>
              <a:lnSpc>
                <a:spcPts val="1527"/>
              </a:lnSpc>
            </a:pPr>
            <a:r>
              <a:rPr lang="en-US" sz="1092">
                <a:solidFill>
                  <a:srgbClr val="FFFFFF"/>
                </a:solidFill>
                <a:latin typeface="Fira Sans Medium"/>
              </a:rPr>
              <a:t>• General Students</a:t>
            </a:r>
          </a:p>
          <a:p>
            <a:pPr>
              <a:lnSpc>
                <a:spcPts val="1527"/>
              </a:lnSpc>
            </a:pPr>
            <a:endParaRPr lang="en-US" sz="1092">
              <a:solidFill>
                <a:srgbClr val="FFFFFF"/>
              </a:solidFill>
              <a:latin typeface="Fira Sans Medium"/>
            </a:endParaRPr>
          </a:p>
          <a:p>
            <a:pPr>
              <a:lnSpc>
                <a:spcPts val="1527"/>
              </a:lnSpc>
            </a:pPr>
            <a:r>
              <a:rPr lang="en-US" sz="1092">
                <a:solidFill>
                  <a:srgbClr val="FFFFFF"/>
                </a:solidFill>
                <a:latin typeface="Fira Sans Medium"/>
              </a:rPr>
              <a:t>• Tech-Savvy</a:t>
            </a:r>
          </a:p>
          <a:p>
            <a:pPr>
              <a:lnSpc>
                <a:spcPts val="1527"/>
              </a:lnSpc>
            </a:pPr>
            <a:endParaRPr lang="en-US" sz="1092">
              <a:solidFill>
                <a:srgbClr val="FFFFFF"/>
              </a:solidFill>
              <a:latin typeface="Fira Sans Medium"/>
            </a:endParaRPr>
          </a:p>
          <a:p>
            <a:pPr>
              <a:lnSpc>
                <a:spcPts val="1527"/>
              </a:lnSpc>
            </a:pPr>
            <a:r>
              <a:rPr lang="en-US" sz="1092">
                <a:solidFill>
                  <a:srgbClr val="FFFFFF"/>
                </a:solidFill>
                <a:latin typeface="Fira Sans Medium"/>
              </a:rPr>
              <a:t>• Interested in Personal Development</a:t>
            </a:r>
          </a:p>
          <a:p>
            <a:pPr>
              <a:lnSpc>
                <a:spcPts val="1527"/>
              </a:lnSpc>
            </a:pPr>
            <a:endParaRPr lang="en-US" sz="1092">
              <a:solidFill>
                <a:srgbClr val="FFFFFF"/>
              </a:solidFill>
              <a:latin typeface="Fira Sans Medium"/>
            </a:endParaRPr>
          </a:p>
          <a:p>
            <a:pPr>
              <a:lnSpc>
                <a:spcPts val="1527"/>
              </a:lnSpc>
            </a:pPr>
            <a:r>
              <a:rPr lang="en-US" sz="1092">
                <a:solidFill>
                  <a:srgbClr val="FFFFFF"/>
                </a:solidFill>
                <a:latin typeface="Fira Sans Medium"/>
              </a:rPr>
              <a:t>• High Academic Aspiration </a:t>
            </a:r>
          </a:p>
          <a:p>
            <a:pPr>
              <a:lnSpc>
                <a:spcPts val="1527"/>
              </a:lnSpc>
            </a:pPr>
            <a:endParaRPr lang="en-US" sz="1092">
              <a:solidFill>
                <a:srgbClr val="FFFFFF"/>
              </a:solidFill>
              <a:latin typeface="Fira Sans Medium"/>
            </a:endParaRPr>
          </a:p>
        </p:txBody>
      </p:sp>
      <p:grpSp>
        <p:nvGrpSpPr>
          <p:cNvPr id="133" name="Group 31"/>
          <p:cNvGrpSpPr/>
          <p:nvPr/>
        </p:nvGrpSpPr>
        <p:grpSpPr>
          <a:xfrm>
            <a:off x="2203022" y="7799540"/>
            <a:ext cx="6689019" cy="2041769"/>
            <a:chOff x="0" y="0"/>
            <a:chExt cx="2939708" cy="897322"/>
          </a:xfrm>
        </p:grpSpPr>
        <p:sp>
          <p:nvSpPr>
            <p:cNvPr id="134" name="Freeform 32"/>
            <p:cNvSpPr/>
            <p:nvPr/>
          </p:nvSpPr>
          <p:spPr>
            <a:xfrm>
              <a:off x="0" y="0"/>
              <a:ext cx="2939708" cy="897322"/>
            </a:xfrm>
            <a:custGeom>
              <a:avLst/>
              <a:gdLst/>
              <a:ahLst/>
              <a:cxnLst/>
              <a:rect l="l" t="t" r="r" b="b"/>
              <a:pathLst>
                <a:path w="2939708" h="897322">
                  <a:moveTo>
                    <a:pt x="0" y="0"/>
                  </a:moveTo>
                  <a:lnTo>
                    <a:pt x="2939708" y="0"/>
                  </a:lnTo>
                  <a:lnTo>
                    <a:pt x="2939708" y="897322"/>
                  </a:lnTo>
                  <a:lnTo>
                    <a:pt x="0" y="897322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sp>
        <p:nvSpPr>
          <p:cNvPr id="135" name="TextBox 33"/>
          <p:cNvSpPr txBox="1"/>
          <p:nvPr/>
        </p:nvSpPr>
        <p:spPr>
          <a:xfrm>
            <a:off x="2566723" y="7819440"/>
            <a:ext cx="1558196" cy="230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783"/>
              </a:lnSpc>
            </a:pPr>
            <a:r>
              <a:rPr lang="en-US" sz="1273">
                <a:solidFill>
                  <a:srgbClr val="23295D"/>
                </a:solidFill>
                <a:latin typeface="Barlow Condensed Heavy"/>
              </a:rPr>
              <a:t>COST STRUCTURE</a:t>
            </a:r>
          </a:p>
        </p:txBody>
      </p:sp>
      <p:sp>
        <p:nvSpPr>
          <p:cNvPr id="136" name="TextBox 34"/>
          <p:cNvSpPr txBox="1"/>
          <p:nvPr/>
        </p:nvSpPr>
        <p:spPr>
          <a:xfrm>
            <a:off x="2430453" y="8106409"/>
            <a:ext cx="3117079" cy="17312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527"/>
              </a:lnSpc>
            </a:pPr>
            <a:r>
              <a:rPr lang="en-US" sz="1092">
                <a:solidFill>
                  <a:srgbClr val="23295D"/>
                </a:solidFill>
                <a:latin typeface="Fira Sans Medium"/>
              </a:rPr>
              <a:t>• Faculty and Staff Salaries</a:t>
            </a:r>
          </a:p>
          <a:p>
            <a:pPr>
              <a:lnSpc>
                <a:spcPts val="1527"/>
              </a:lnSpc>
            </a:pPr>
            <a:endParaRPr lang="en-US" sz="1092">
              <a:solidFill>
                <a:srgbClr val="23295D"/>
              </a:solidFill>
              <a:latin typeface="Fira Sans Medium"/>
            </a:endParaRPr>
          </a:p>
          <a:p>
            <a:pPr>
              <a:lnSpc>
                <a:spcPts val="1527"/>
              </a:lnSpc>
            </a:pPr>
            <a:r>
              <a:rPr lang="en-US" sz="1092">
                <a:solidFill>
                  <a:srgbClr val="23295D"/>
                </a:solidFill>
                <a:latin typeface="Fira Sans Medium"/>
              </a:rPr>
              <a:t>• Technology Infrastructure</a:t>
            </a:r>
          </a:p>
          <a:p>
            <a:pPr>
              <a:lnSpc>
                <a:spcPts val="1527"/>
              </a:lnSpc>
            </a:pPr>
            <a:endParaRPr lang="en-US" sz="1092">
              <a:solidFill>
                <a:srgbClr val="23295D"/>
              </a:solidFill>
              <a:latin typeface="Fira Sans Medium"/>
            </a:endParaRPr>
          </a:p>
          <a:p>
            <a:pPr>
              <a:lnSpc>
                <a:spcPts val="1527"/>
              </a:lnSpc>
            </a:pPr>
            <a:r>
              <a:rPr lang="en-US" sz="1092">
                <a:solidFill>
                  <a:srgbClr val="23295D"/>
                </a:solidFill>
                <a:latin typeface="Fira Sans Medium"/>
              </a:rPr>
              <a:t>• Marketing and Advertisement</a:t>
            </a:r>
          </a:p>
          <a:p>
            <a:pPr>
              <a:lnSpc>
                <a:spcPts val="1527"/>
              </a:lnSpc>
            </a:pPr>
            <a:endParaRPr lang="en-US" sz="1092">
              <a:solidFill>
                <a:srgbClr val="23295D"/>
              </a:solidFill>
              <a:latin typeface="Fira Sans Medium"/>
            </a:endParaRPr>
          </a:p>
          <a:p>
            <a:pPr>
              <a:lnSpc>
                <a:spcPts val="1527"/>
              </a:lnSpc>
            </a:pPr>
            <a:r>
              <a:rPr lang="en-US" sz="1092">
                <a:solidFill>
                  <a:srgbClr val="23295D"/>
                </a:solidFill>
                <a:latin typeface="Fira Sans Medium"/>
              </a:rPr>
              <a:t>• Operational Facilities</a:t>
            </a:r>
          </a:p>
          <a:p>
            <a:pPr>
              <a:lnSpc>
                <a:spcPts val="1527"/>
              </a:lnSpc>
            </a:pPr>
            <a:endParaRPr lang="en-US" sz="1092">
              <a:solidFill>
                <a:srgbClr val="23295D"/>
              </a:solidFill>
              <a:latin typeface="Fira Sans Medium"/>
            </a:endParaRPr>
          </a:p>
          <a:p>
            <a:pPr>
              <a:lnSpc>
                <a:spcPts val="1527"/>
              </a:lnSpc>
            </a:pPr>
            <a:r>
              <a:rPr lang="en-US" sz="1092">
                <a:solidFill>
                  <a:srgbClr val="23295D"/>
                </a:solidFill>
                <a:latin typeface="Fira Sans Medium"/>
              </a:rPr>
              <a:t>• Legal and Compliance</a:t>
            </a:r>
          </a:p>
        </p:txBody>
      </p:sp>
      <p:grpSp>
        <p:nvGrpSpPr>
          <p:cNvPr id="137" name="Group 35"/>
          <p:cNvGrpSpPr/>
          <p:nvPr/>
        </p:nvGrpSpPr>
        <p:grpSpPr>
          <a:xfrm>
            <a:off x="9289685" y="7714025"/>
            <a:ext cx="6689019" cy="2041769"/>
            <a:chOff x="0" y="0"/>
            <a:chExt cx="2939708" cy="897322"/>
          </a:xfrm>
        </p:grpSpPr>
        <p:sp>
          <p:nvSpPr>
            <p:cNvPr id="138" name="Freeform 36"/>
            <p:cNvSpPr/>
            <p:nvPr/>
          </p:nvSpPr>
          <p:spPr>
            <a:xfrm>
              <a:off x="0" y="0"/>
              <a:ext cx="2939708" cy="897322"/>
            </a:xfrm>
            <a:custGeom>
              <a:avLst/>
              <a:gdLst/>
              <a:ahLst/>
              <a:cxnLst/>
              <a:rect l="l" t="t" r="r" b="b"/>
              <a:pathLst>
                <a:path w="2939708" h="897322">
                  <a:moveTo>
                    <a:pt x="0" y="0"/>
                  </a:moveTo>
                  <a:lnTo>
                    <a:pt x="2939708" y="0"/>
                  </a:lnTo>
                  <a:lnTo>
                    <a:pt x="2939708" y="897322"/>
                  </a:lnTo>
                  <a:lnTo>
                    <a:pt x="0" y="897322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sp>
        <p:nvSpPr>
          <p:cNvPr id="139" name="TextBox 37"/>
          <p:cNvSpPr txBox="1"/>
          <p:nvPr/>
        </p:nvSpPr>
        <p:spPr>
          <a:xfrm>
            <a:off x="9549017" y="7910773"/>
            <a:ext cx="2473151" cy="230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783"/>
              </a:lnSpc>
            </a:pPr>
            <a:r>
              <a:rPr lang="en-US" sz="1273">
                <a:solidFill>
                  <a:srgbClr val="23295D"/>
                </a:solidFill>
                <a:latin typeface="Barlow Condensed Heavy"/>
              </a:rPr>
              <a:t>REVENUE STREAMS</a:t>
            </a:r>
          </a:p>
        </p:txBody>
      </p:sp>
      <p:sp>
        <p:nvSpPr>
          <p:cNvPr id="140" name="TextBox 38"/>
          <p:cNvSpPr txBox="1"/>
          <p:nvPr/>
        </p:nvSpPr>
        <p:spPr>
          <a:xfrm>
            <a:off x="9451543" y="8291306"/>
            <a:ext cx="4214482" cy="13465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527"/>
              </a:lnSpc>
            </a:pPr>
            <a:r>
              <a:rPr lang="en-US" sz="1092">
                <a:solidFill>
                  <a:srgbClr val="23295D"/>
                </a:solidFill>
                <a:latin typeface="Fira Sans Medium"/>
              </a:rPr>
              <a:t>• Course Fees</a:t>
            </a:r>
          </a:p>
          <a:p>
            <a:pPr>
              <a:lnSpc>
                <a:spcPts val="1527"/>
              </a:lnSpc>
            </a:pPr>
            <a:endParaRPr lang="en-US" sz="1092">
              <a:solidFill>
                <a:srgbClr val="23295D"/>
              </a:solidFill>
              <a:latin typeface="Fira Sans Medium"/>
            </a:endParaRPr>
          </a:p>
          <a:p>
            <a:pPr>
              <a:lnSpc>
                <a:spcPts val="1527"/>
              </a:lnSpc>
            </a:pPr>
            <a:r>
              <a:rPr lang="en-US" sz="1092">
                <a:solidFill>
                  <a:srgbClr val="23295D"/>
                </a:solidFill>
                <a:latin typeface="Fira Sans Medium"/>
              </a:rPr>
              <a:t>• Workshop and Seminar Fees</a:t>
            </a:r>
          </a:p>
          <a:p>
            <a:pPr>
              <a:lnSpc>
                <a:spcPts val="1527"/>
              </a:lnSpc>
            </a:pPr>
            <a:endParaRPr lang="en-US" sz="1092">
              <a:solidFill>
                <a:srgbClr val="23295D"/>
              </a:solidFill>
              <a:latin typeface="Fira Sans Medium"/>
            </a:endParaRPr>
          </a:p>
          <a:p>
            <a:pPr>
              <a:lnSpc>
                <a:spcPts val="1527"/>
              </a:lnSpc>
            </a:pPr>
            <a:r>
              <a:rPr lang="en-US" sz="1092">
                <a:solidFill>
                  <a:srgbClr val="23295D"/>
                </a:solidFill>
                <a:latin typeface="Fira Sans Medium"/>
              </a:rPr>
              <a:t>• Collaboration Fees</a:t>
            </a:r>
          </a:p>
          <a:p>
            <a:pPr>
              <a:lnSpc>
                <a:spcPts val="1527"/>
              </a:lnSpc>
            </a:pPr>
            <a:endParaRPr lang="en-US" sz="1092">
              <a:solidFill>
                <a:srgbClr val="23295D"/>
              </a:solidFill>
              <a:latin typeface="Fira Sans Medium"/>
            </a:endParaRPr>
          </a:p>
          <a:p>
            <a:pPr>
              <a:lnSpc>
                <a:spcPts val="1527"/>
              </a:lnSpc>
            </a:pPr>
            <a:r>
              <a:rPr lang="en-US" sz="1092">
                <a:solidFill>
                  <a:srgbClr val="23295D"/>
                </a:solidFill>
                <a:latin typeface="Fira Sans Medium"/>
              </a:rPr>
              <a:t>• Online Course Licensing</a:t>
            </a:r>
          </a:p>
        </p:txBody>
      </p:sp>
      <p:sp>
        <p:nvSpPr>
          <p:cNvPr id="141" name="AutoShape 39"/>
          <p:cNvSpPr/>
          <p:nvPr/>
        </p:nvSpPr>
        <p:spPr>
          <a:xfrm>
            <a:off x="4452352" y="2466284"/>
            <a:ext cx="9381390" cy="0"/>
          </a:xfrm>
          <a:prstGeom prst="line">
            <a:avLst/>
          </a:prstGeom>
          <a:ln w="38100" cap="flat">
            <a:solidFill>
              <a:srgbClr val="489DD7"/>
            </a:solidFill>
            <a:prstDash val="solid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40887995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DD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" name="Group 2"/>
          <p:cNvGrpSpPr/>
          <p:nvPr/>
        </p:nvGrpSpPr>
        <p:grpSpPr>
          <a:xfrm>
            <a:off x="1600200" y="1724998"/>
            <a:ext cx="7312717" cy="6783525"/>
            <a:chOff x="0" y="190500"/>
            <a:chExt cx="9750289" cy="9044696"/>
          </a:xfrm>
        </p:grpSpPr>
        <p:sp>
          <p:nvSpPr>
            <p:cNvPr id="106" name="TextBox 3"/>
            <p:cNvSpPr txBox="1"/>
            <p:nvPr/>
          </p:nvSpPr>
          <p:spPr>
            <a:xfrm>
              <a:off x="0" y="190500"/>
              <a:ext cx="9750289" cy="38603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520"/>
                </a:lnSpc>
              </a:pPr>
              <a:r>
                <a:rPr lang="en-US" sz="8000" spc="-88" dirty="0">
                  <a:solidFill>
                    <a:srgbClr val="2B4B82"/>
                  </a:solidFill>
                  <a:latin typeface="Clear Sans Bold"/>
                </a:rPr>
                <a:t>Thank you for Listening!!</a:t>
              </a:r>
            </a:p>
            <a:p>
              <a:pPr>
                <a:lnSpc>
                  <a:spcPts val="7520"/>
                </a:lnSpc>
              </a:pPr>
              <a:endParaRPr lang="en-US" sz="8000" spc="-88" dirty="0">
                <a:solidFill>
                  <a:srgbClr val="2B4B82"/>
                </a:solidFill>
                <a:latin typeface="Clear Sans Bold"/>
              </a:endParaRPr>
            </a:p>
          </p:txBody>
        </p:sp>
        <p:sp>
          <p:nvSpPr>
            <p:cNvPr id="107" name="TextBox 4"/>
            <p:cNvSpPr txBox="1"/>
            <p:nvPr/>
          </p:nvSpPr>
          <p:spPr>
            <a:xfrm>
              <a:off x="0" y="3490036"/>
              <a:ext cx="9750289" cy="57451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759"/>
                </a:lnSpc>
              </a:pPr>
              <a:endParaRPr lang="en-US" sz="8000" spc="-88" dirty="0">
                <a:solidFill>
                  <a:srgbClr val="2B4B82"/>
                </a:solidFill>
                <a:latin typeface="Clear Sans Bold"/>
              </a:endParaRPr>
            </a:p>
            <a:p>
              <a:pPr>
                <a:lnSpc>
                  <a:spcPts val="4759"/>
                </a:lnSpc>
              </a:pPr>
              <a:endParaRPr lang="en-US" sz="8000" spc="-88" dirty="0">
                <a:solidFill>
                  <a:srgbClr val="2B4B82"/>
                </a:solidFill>
                <a:latin typeface="Clear Sans Bold"/>
              </a:endParaRPr>
            </a:p>
            <a:p>
              <a:pPr>
                <a:lnSpc>
                  <a:spcPts val="4759"/>
                </a:lnSpc>
              </a:pPr>
              <a:r>
                <a:rPr lang="en-US" sz="8000" spc="-88" dirty="0">
                  <a:solidFill>
                    <a:srgbClr val="2B4B82"/>
                  </a:solidFill>
                  <a:latin typeface="Clear Sans Bold"/>
                </a:rPr>
                <a:t>Any Questions?</a:t>
              </a:r>
            </a:p>
            <a:p>
              <a:pPr>
                <a:lnSpc>
                  <a:spcPts val="4759"/>
                </a:lnSpc>
              </a:pPr>
              <a:endParaRPr lang="en-US" sz="8000" spc="-88" dirty="0">
                <a:solidFill>
                  <a:srgbClr val="2B4B82"/>
                </a:solidFill>
                <a:latin typeface="Clear Sans Bold"/>
              </a:endParaRPr>
            </a:p>
            <a:p>
              <a:pPr>
                <a:lnSpc>
                  <a:spcPts val="4759"/>
                </a:lnSpc>
              </a:pPr>
              <a:r>
                <a:rPr lang="en-US" sz="8000" spc="-88" dirty="0">
                  <a:solidFill>
                    <a:srgbClr val="2B4B82"/>
                  </a:solidFill>
                  <a:latin typeface="Clear Sans Bold"/>
                </a:rPr>
                <a:t>I’m here for</a:t>
              </a:r>
            </a:p>
            <a:p>
              <a:pPr>
                <a:lnSpc>
                  <a:spcPts val="4759"/>
                </a:lnSpc>
              </a:pPr>
              <a:endParaRPr lang="en-US" sz="8000" spc="-88" dirty="0">
                <a:solidFill>
                  <a:srgbClr val="2B4B82"/>
                </a:solidFill>
                <a:latin typeface="Clear Sans Bold"/>
              </a:endParaRPr>
            </a:p>
            <a:p>
              <a:pPr>
                <a:lnSpc>
                  <a:spcPts val="4759"/>
                </a:lnSpc>
              </a:pPr>
              <a:r>
                <a:rPr lang="en-US" sz="8000" spc="-88" dirty="0">
                  <a:solidFill>
                    <a:srgbClr val="2B4B82"/>
                  </a:solidFill>
                  <a:latin typeface="Clear Sans Bold"/>
                </a:rPr>
                <a:t> You </a:t>
              </a:r>
              <a:r>
                <a:rPr lang="en-US" sz="8000" spc="-88" dirty="0">
                  <a:solidFill>
                    <a:srgbClr val="2B4B82"/>
                  </a:solidFill>
                  <a:latin typeface="Clear Sans Bold"/>
                  <a:sym typeface="Wingdings" panose="05000000000000000000" pitchFamily="2" charset="2"/>
                </a:rPr>
                <a:t> ..</a:t>
              </a:r>
              <a:endParaRPr lang="en-US" sz="3399" dirty="0">
                <a:solidFill>
                  <a:srgbClr val="2B4B82"/>
                </a:solidFill>
                <a:latin typeface="Clear Sans"/>
              </a:endParaRPr>
            </a:p>
          </p:txBody>
        </p:sp>
      </p:grpSp>
      <p:sp>
        <p:nvSpPr>
          <p:cNvPr id="108" name="Freeform 5"/>
          <p:cNvSpPr/>
          <p:nvPr/>
        </p:nvSpPr>
        <p:spPr>
          <a:xfrm>
            <a:off x="9854137" y="3018272"/>
            <a:ext cx="7411325" cy="4635447"/>
          </a:xfrm>
          <a:custGeom>
            <a:avLst/>
            <a:gdLst/>
            <a:ahLst/>
            <a:cxnLst/>
            <a:rect l="l" t="t" r="r" b="b"/>
            <a:pathLst>
              <a:path w="7411325" h="4635447">
                <a:moveTo>
                  <a:pt x="0" y="0"/>
                </a:moveTo>
                <a:lnTo>
                  <a:pt x="7411325" y="0"/>
                </a:lnTo>
                <a:lnTo>
                  <a:pt x="7411325" y="4635447"/>
                </a:lnTo>
                <a:lnTo>
                  <a:pt x="0" y="46354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9" name="Freeform 6"/>
          <p:cNvSpPr/>
          <p:nvPr/>
        </p:nvSpPr>
        <p:spPr>
          <a:xfrm>
            <a:off x="8665100" y="8613636"/>
            <a:ext cx="4338720" cy="2713672"/>
          </a:xfrm>
          <a:custGeom>
            <a:avLst/>
            <a:gdLst/>
            <a:ahLst/>
            <a:cxnLst/>
            <a:rect l="l" t="t" r="r" b="b"/>
            <a:pathLst>
              <a:path w="4338720" h="2713672">
                <a:moveTo>
                  <a:pt x="0" y="0"/>
                </a:moveTo>
                <a:lnTo>
                  <a:pt x="4338720" y="0"/>
                </a:lnTo>
                <a:lnTo>
                  <a:pt x="4338720" y="2713671"/>
                </a:lnTo>
                <a:lnTo>
                  <a:pt x="0" y="27136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10" name="Freeform 7"/>
          <p:cNvSpPr/>
          <p:nvPr/>
        </p:nvSpPr>
        <p:spPr>
          <a:xfrm>
            <a:off x="13976014" y="7483497"/>
            <a:ext cx="3289448" cy="2057400"/>
          </a:xfrm>
          <a:custGeom>
            <a:avLst/>
            <a:gdLst/>
            <a:ahLst/>
            <a:cxnLst/>
            <a:rect l="l" t="t" r="r" b="b"/>
            <a:pathLst>
              <a:path w="3289448" h="2057400">
                <a:moveTo>
                  <a:pt x="0" y="0"/>
                </a:moveTo>
                <a:lnTo>
                  <a:pt x="3289448" y="0"/>
                </a:lnTo>
                <a:lnTo>
                  <a:pt x="3289448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11" name="Freeform 8"/>
          <p:cNvSpPr/>
          <p:nvPr/>
        </p:nvSpPr>
        <p:spPr>
          <a:xfrm>
            <a:off x="13320348" y="712171"/>
            <a:ext cx="3289448" cy="2057400"/>
          </a:xfrm>
          <a:custGeom>
            <a:avLst/>
            <a:gdLst/>
            <a:ahLst/>
            <a:cxnLst/>
            <a:rect l="l" t="t" r="r" b="b"/>
            <a:pathLst>
              <a:path w="3289448" h="2057400">
                <a:moveTo>
                  <a:pt x="0" y="0"/>
                </a:moveTo>
                <a:lnTo>
                  <a:pt x="3289448" y="0"/>
                </a:lnTo>
                <a:lnTo>
                  <a:pt x="3289448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2841700815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DD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61940" y="368491"/>
            <a:ext cx="6132630" cy="10384397"/>
            <a:chOff x="0" y="0"/>
            <a:chExt cx="8176840" cy="13845863"/>
          </a:xfrm>
        </p:grpSpPr>
        <p:sp>
          <p:nvSpPr>
            <p:cNvPr id="3" name="TextBox 3"/>
            <p:cNvSpPr txBox="1"/>
            <p:nvPr/>
          </p:nvSpPr>
          <p:spPr>
            <a:xfrm>
              <a:off x="0" y="85725"/>
              <a:ext cx="8176840" cy="10466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860"/>
                </a:lnSpc>
              </a:pPr>
              <a:r>
                <a:rPr lang="en-US" sz="5581">
                  <a:solidFill>
                    <a:srgbClr val="31356E"/>
                  </a:solidFill>
                  <a:latin typeface="Clear Sans Bold"/>
                </a:rPr>
                <a:t>Problem Overview 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1665123"/>
              <a:ext cx="7834207" cy="121807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59"/>
                </a:lnSpc>
              </a:pPr>
              <a:endParaRPr/>
            </a:p>
            <a:p>
              <a:pPr marL="539749" lvl="1" indent="-269875">
                <a:lnSpc>
                  <a:spcPts val="3499"/>
                </a:lnSpc>
                <a:buFont typeface="Arial"/>
                <a:buChar char="•"/>
              </a:pPr>
              <a:r>
                <a:rPr lang="en-US" sz="2499">
                  <a:solidFill>
                    <a:srgbClr val="2B4B82"/>
                  </a:solidFill>
                  <a:latin typeface="Clear Sans"/>
                </a:rPr>
                <a:t>Generalized deficiency in soft skills is widespread, affecting a broad spectrum of individuals. </a:t>
              </a:r>
            </a:p>
            <a:p>
              <a:pPr>
                <a:lnSpc>
                  <a:spcPts val="3499"/>
                </a:lnSpc>
              </a:pPr>
              <a:endParaRPr lang="en-US" sz="2499">
                <a:solidFill>
                  <a:srgbClr val="2B4B82"/>
                </a:solidFill>
                <a:latin typeface="Clear Sans"/>
              </a:endParaRPr>
            </a:p>
            <a:p>
              <a:pPr>
                <a:lnSpc>
                  <a:spcPts val="3499"/>
                </a:lnSpc>
              </a:pPr>
              <a:endParaRPr lang="en-US" sz="2499">
                <a:solidFill>
                  <a:srgbClr val="2B4B82"/>
                </a:solidFill>
                <a:latin typeface="Clear Sans"/>
              </a:endParaRPr>
            </a:p>
            <a:p>
              <a:pPr>
                <a:lnSpc>
                  <a:spcPts val="3499"/>
                </a:lnSpc>
              </a:pPr>
              <a:endParaRPr lang="en-US" sz="2499">
                <a:solidFill>
                  <a:srgbClr val="2B4B82"/>
                </a:solidFill>
                <a:latin typeface="Clear Sans"/>
              </a:endParaRPr>
            </a:p>
            <a:p>
              <a:pPr>
                <a:lnSpc>
                  <a:spcPts val="3499"/>
                </a:lnSpc>
              </a:pPr>
              <a:r>
                <a:rPr lang="en-US" sz="2499">
                  <a:solidFill>
                    <a:srgbClr val="2B4B82"/>
                  </a:solidFill>
                  <a:latin typeface="Clear Sans"/>
                </a:rPr>
                <a:t>  Soft Skills Index </a:t>
              </a:r>
            </a:p>
            <a:p>
              <a:pPr>
                <a:lnSpc>
                  <a:spcPts val="3499"/>
                </a:lnSpc>
              </a:pPr>
              <a:r>
                <a:rPr lang="en-US" sz="2499">
                  <a:solidFill>
                    <a:srgbClr val="2B4B82"/>
                  </a:solidFill>
                  <a:latin typeface="Clear Sans"/>
                </a:rPr>
                <a:t>  (Scaled from 1 to 100): </a:t>
              </a:r>
            </a:p>
            <a:p>
              <a:pPr marL="539749" lvl="1" indent="-269875">
                <a:lnSpc>
                  <a:spcPts val="3499"/>
                </a:lnSpc>
                <a:buFont typeface="Arial"/>
                <a:buChar char="•"/>
              </a:pPr>
              <a:r>
                <a:rPr lang="en-US" sz="2499">
                  <a:solidFill>
                    <a:srgbClr val="2B4B82"/>
                  </a:solidFill>
                  <a:latin typeface="Clear Sans"/>
                </a:rPr>
                <a:t>2012: 75</a:t>
              </a:r>
            </a:p>
            <a:p>
              <a:pPr marL="539749" lvl="1" indent="-269875">
                <a:lnSpc>
                  <a:spcPts val="3499"/>
                </a:lnSpc>
                <a:buFont typeface="Arial"/>
                <a:buChar char="•"/>
              </a:pPr>
              <a:r>
                <a:rPr lang="en-US" sz="2499">
                  <a:solidFill>
                    <a:srgbClr val="2B4B82"/>
                  </a:solidFill>
                  <a:latin typeface="Clear Sans"/>
                </a:rPr>
                <a:t>2015: 70</a:t>
              </a:r>
            </a:p>
            <a:p>
              <a:pPr marL="539749" lvl="1" indent="-269875">
                <a:lnSpc>
                  <a:spcPts val="3499"/>
                </a:lnSpc>
                <a:buFont typeface="Arial"/>
                <a:buChar char="•"/>
              </a:pPr>
              <a:r>
                <a:rPr lang="en-US" sz="2499">
                  <a:solidFill>
                    <a:srgbClr val="2B4B82"/>
                  </a:solidFill>
                  <a:latin typeface="Clear Sans"/>
                </a:rPr>
                <a:t>2018: 65</a:t>
              </a:r>
            </a:p>
            <a:p>
              <a:pPr marL="539749" lvl="1" indent="-269875">
                <a:lnSpc>
                  <a:spcPts val="3499"/>
                </a:lnSpc>
                <a:buFont typeface="Arial"/>
                <a:buChar char="•"/>
              </a:pPr>
              <a:r>
                <a:rPr lang="en-US" sz="2499">
                  <a:solidFill>
                    <a:srgbClr val="2B4B82"/>
                  </a:solidFill>
                  <a:latin typeface="Clear Sans"/>
                </a:rPr>
                <a:t>2021: 60</a:t>
              </a:r>
            </a:p>
            <a:p>
              <a:pPr marL="539749" lvl="1" indent="-269875">
                <a:lnSpc>
                  <a:spcPts val="3499"/>
                </a:lnSpc>
                <a:buFont typeface="Arial"/>
                <a:buChar char="•"/>
              </a:pPr>
              <a:r>
                <a:rPr lang="en-US" sz="2499">
                  <a:solidFill>
                    <a:srgbClr val="2B4B82"/>
                  </a:solidFill>
                  <a:latin typeface="Clear Sans"/>
                </a:rPr>
                <a:t>2022: 58</a:t>
              </a:r>
            </a:p>
            <a:p>
              <a:pPr>
                <a:lnSpc>
                  <a:spcPts val="3436"/>
                </a:lnSpc>
              </a:pPr>
              <a:endParaRPr lang="en-US" sz="2499">
                <a:solidFill>
                  <a:srgbClr val="2B4B82"/>
                </a:solidFill>
                <a:latin typeface="Clear Sans"/>
              </a:endParaRPr>
            </a:p>
            <a:p>
              <a:pPr>
                <a:lnSpc>
                  <a:spcPts val="3436"/>
                </a:lnSpc>
              </a:pPr>
              <a:endParaRPr lang="en-US" sz="2499">
                <a:solidFill>
                  <a:srgbClr val="2B4B82"/>
                </a:solidFill>
                <a:latin typeface="Clear Sans"/>
              </a:endParaRPr>
            </a:p>
            <a:p>
              <a:pPr>
                <a:lnSpc>
                  <a:spcPts val="2959"/>
                </a:lnSpc>
              </a:pPr>
              <a:endParaRPr lang="en-US" sz="2499">
                <a:solidFill>
                  <a:srgbClr val="2B4B82"/>
                </a:solidFill>
                <a:latin typeface="Clear Sans"/>
              </a:endParaRPr>
            </a:p>
            <a:p>
              <a:pPr>
                <a:lnSpc>
                  <a:spcPts val="2959"/>
                </a:lnSpc>
              </a:pPr>
              <a:endParaRPr lang="en-US" sz="2499">
                <a:solidFill>
                  <a:srgbClr val="2B4B82"/>
                </a:solidFill>
                <a:latin typeface="Clear Sans"/>
              </a:endParaRPr>
            </a:p>
            <a:p>
              <a:pPr>
                <a:lnSpc>
                  <a:spcPts val="2959"/>
                </a:lnSpc>
              </a:pPr>
              <a:endParaRPr lang="en-US" sz="2499">
                <a:solidFill>
                  <a:srgbClr val="2B4B82"/>
                </a:solidFill>
                <a:latin typeface="Clear Sans"/>
              </a:endParaRPr>
            </a:p>
            <a:p>
              <a:pPr>
                <a:lnSpc>
                  <a:spcPts val="2959"/>
                </a:lnSpc>
              </a:pPr>
              <a:endParaRPr lang="en-US" sz="2499">
                <a:solidFill>
                  <a:srgbClr val="2B4B82"/>
                </a:solidFill>
                <a:latin typeface="Clear Sans"/>
              </a:endParaRPr>
            </a:p>
            <a:p>
              <a:pPr>
                <a:lnSpc>
                  <a:spcPts val="2959"/>
                </a:lnSpc>
              </a:pPr>
              <a:endParaRPr lang="en-US" sz="2499">
                <a:solidFill>
                  <a:srgbClr val="2B4B82"/>
                </a:solidFill>
                <a:latin typeface="Clear Sans"/>
              </a:endParaRPr>
            </a:p>
            <a:p>
              <a:pPr>
                <a:lnSpc>
                  <a:spcPts val="2959"/>
                </a:lnSpc>
              </a:pPr>
              <a:endParaRPr lang="en-US" sz="2499">
                <a:solidFill>
                  <a:srgbClr val="2B4B82"/>
                </a:solidFill>
                <a:latin typeface="Clear Sans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162295" y="388768"/>
            <a:ext cx="6252506" cy="10364803"/>
            <a:chOff x="0" y="0"/>
            <a:chExt cx="8336675" cy="13819737"/>
          </a:xfrm>
        </p:grpSpPr>
        <p:sp>
          <p:nvSpPr>
            <p:cNvPr id="6" name="TextBox 6"/>
            <p:cNvSpPr txBox="1"/>
            <p:nvPr/>
          </p:nvSpPr>
          <p:spPr>
            <a:xfrm>
              <a:off x="0" y="85725"/>
              <a:ext cx="8336675" cy="104847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860"/>
                </a:lnSpc>
              </a:pPr>
              <a:endParaRPr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1666945"/>
              <a:ext cx="7987345" cy="121527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59"/>
                </a:lnSpc>
              </a:pPr>
              <a:endParaRPr/>
            </a:p>
            <a:p>
              <a:pPr marL="530004" lvl="1" indent="-265002">
                <a:lnSpc>
                  <a:spcPts val="3436"/>
                </a:lnSpc>
                <a:buFont typeface="Arial"/>
                <a:buChar char="•"/>
              </a:pPr>
              <a:r>
                <a:rPr lang="en-US" sz="2454">
                  <a:solidFill>
                    <a:srgbClr val="2B4B82"/>
                  </a:solidFill>
                  <a:latin typeface="Clear Sans"/>
                </a:rPr>
                <a:t>University-bound students, especially during the school-to-university transition, often grapple with a lack of essential communication skills and knowledge.</a:t>
              </a:r>
            </a:p>
            <a:p>
              <a:pPr>
                <a:lnSpc>
                  <a:spcPts val="3436"/>
                </a:lnSpc>
              </a:pPr>
              <a:endParaRPr lang="en-US" sz="2454">
                <a:solidFill>
                  <a:srgbClr val="2B4B82"/>
                </a:solidFill>
                <a:latin typeface="Clear Sans"/>
              </a:endParaRPr>
            </a:p>
            <a:p>
              <a:pPr>
                <a:lnSpc>
                  <a:spcPts val="3436"/>
                </a:lnSpc>
              </a:pPr>
              <a:r>
                <a:rPr lang="en-US" sz="2454">
                  <a:solidFill>
                    <a:srgbClr val="2B4B82"/>
                  </a:solidFill>
                  <a:latin typeface="Clear Sans"/>
                </a:rPr>
                <a:t>  Communication Skills Proficiency </a:t>
              </a:r>
            </a:p>
            <a:p>
              <a:pPr>
                <a:lnSpc>
                  <a:spcPts val="3436"/>
                </a:lnSpc>
              </a:pPr>
              <a:r>
                <a:rPr lang="en-US" sz="2454">
                  <a:solidFill>
                    <a:srgbClr val="2B4B82"/>
                  </a:solidFill>
                  <a:latin typeface="Clear Sans"/>
                </a:rPr>
                <a:t>  (Percentage of Students): </a:t>
              </a:r>
            </a:p>
            <a:p>
              <a:pPr marL="530004" lvl="1" indent="-265002">
                <a:lnSpc>
                  <a:spcPts val="3436"/>
                </a:lnSpc>
                <a:buFont typeface="Arial"/>
                <a:buChar char="•"/>
              </a:pPr>
              <a:r>
                <a:rPr lang="en-US" sz="2454">
                  <a:solidFill>
                    <a:srgbClr val="2B4B82"/>
                  </a:solidFill>
                  <a:latin typeface="Clear Sans"/>
                </a:rPr>
                <a:t>2012: 85%</a:t>
              </a:r>
            </a:p>
            <a:p>
              <a:pPr marL="530004" lvl="1" indent="-265002">
                <a:lnSpc>
                  <a:spcPts val="3436"/>
                </a:lnSpc>
                <a:buFont typeface="Arial"/>
                <a:buChar char="•"/>
              </a:pPr>
              <a:r>
                <a:rPr lang="en-US" sz="2454">
                  <a:solidFill>
                    <a:srgbClr val="2B4B82"/>
                  </a:solidFill>
                  <a:latin typeface="Clear Sans"/>
                </a:rPr>
                <a:t>2015: 80%</a:t>
              </a:r>
            </a:p>
            <a:p>
              <a:pPr marL="530004" lvl="1" indent="-265002">
                <a:lnSpc>
                  <a:spcPts val="3436"/>
                </a:lnSpc>
                <a:buFont typeface="Arial"/>
                <a:buChar char="•"/>
              </a:pPr>
              <a:r>
                <a:rPr lang="en-US" sz="2454">
                  <a:solidFill>
                    <a:srgbClr val="2B4B82"/>
                  </a:solidFill>
                  <a:latin typeface="Clear Sans"/>
                </a:rPr>
                <a:t>2018: 75%</a:t>
              </a:r>
            </a:p>
            <a:p>
              <a:pPr marL="530004" lvl="1" indent="-265002">
                <a:lnSpc>
                  <a:spcPts val="3436"/>
                </a:lnSpc>
                <a:buFont typeface="Arial"/>
                <a:buChar char="•"/>
              </a:pPr>
              <a:r>
                <a:rPr lang="en-US" sz="2454">
                  <a:solidFill>
                    <a:srgbClr val="2B4B82"/>
                  </a:solidFill>
                  <a:latin typeface="Clear Sans"/>
                </a:rPr>
                <a:t>2021: 70%</a:t>
              </a:r>
            </a:p>
            <a:p>
              <a:pPr marL="530004" lvl="1" indent="-265002">
                <a:lnSpc>
                  <a:spcPts val="3436"/>
                </a:lnSpc>
                <a:buFont typeface="Arial"/>
                <a:buChar char="•"/>
              </a:pPr>
              <a:r>
                <a:rPr lang="en-US" sz="2454">
                  <a:solidFill>
                    <a:srgbClr val="2B4B82"/>
                  </a:solidFill>
                  <a:latin typeface="Clear Sans"/>
                </a:rPr>
                <a:t>2022: 68%</a:t>
              </a:r>
            </a:p>
            <a:p>
              <a:pPr>
                <a:lnSpc>
                  <a:spcPts val="3436"/>
                </a:lnSpc>
              </a:pPr>
              <a:endParaRPr lang="en-US" sz="2454">
                <a:solidFill>
                  <a:srgbClr val="2B4B82"/>
                </a:solidFill>
                <a:latin typeface="Clear Sans"/>
              </a:endParaRPr>
            </a:p>
            <a:p>
              <a:pPr>
                <a:lnSpc>
                  <a:spcPts val="3436"/>
                </a:lnSpc>
              </a:pPr>
              <a:endParaRPr lang="en-US" sz="2454">
                <a:solidFill>
                  <a:srgbClr val="2B4B82"/>
                </a:solidFill>
                <a:latin typeface="Clear Sans"/>
              </a:endParaRPr>
            </a:p>
            <a:p>
              <a:pPr>
                <a:lnSpc>
                  <a:spcPts val="2959"/>
                </a:lnSpc>
              </a:pPr>
              <a:endParaRPr lang="en-US" sz="2454">
                <a:solidFill>
                  <a:srgbClr val="2B4B82"/>
                </a:solidFill>
                <a:latin typeface="Clear Sans"/>
              </a:endParaRPr>
            </a:p>
            <a:p>
              <a:pPr>
                <a:lnSpc>
                  <a:spcPts val="2959"/>
                </a:lnSpc>
              </a:pPr>
              <a:endParaRPr lang="en-US" sz="2454">
                <a:solidFill>
                  <a:srgbClr val="2B4B82"/>
                </a:solidFill>
                <a:latin typeface="Clear Sans"/>
              </a:endParaRPr>
            </a:p>
            <a:p>
              <a:pPr>
                <a:lnSpc>
                  <a:spcPts val="2959"/>
                </a:lnSpc>
              </a:pPr>
              <a:endParaRPr lang="en-US" sz="2454">
                <a:solidFill>
                  <a:srgbClr val="2B4B82"/>
                </a:solidFill>
                <a:latin typeface="Clear Sans"/>
              </a:endParaRPr>
            </a:p>
            <a:p>
              <a:pPr>
                <a:lnSpc>
                  <a:spcPts val="2959"/>
                </a:lnSpc>
              </a:pPr>
              <a:endParaRPr lang="en-US" sz="2454">
                <a:solidFill>
                  <a:srgbClr val="2B4B82"/>
                </a:solidFill>
                <a:latin typeface="Clear Sans"/>
              </a:endParaRPr>
            </a:p>
            <a:p>
              <a:pPr>
                <a:lnSpc>
                  <a:spcPts val="2959"/>
                </a:lnSpc>
              </a:pPr>
              <a:endParaRPr lang="en-US" sz="2454">
                <a:solidFill>
                  <a:srgbClr val="2B4B82"/>
                </a:solidFill>
                <a:latin typeface="Clear Sans"/>
              </a:endParaRPr>
            </a:p>
            <a:p>
              <a:pPr>
                <a:lnSpc>
                  <a:spcPts val="2959"/>
                </a:lnSpc>
              </a:pPr>
              <a:endParaRPr lang="en-US" sz="2454">
                <a:solidFill>
                  <a:srgbClr val="2B4B82"/>
                </a:solidFill>
                <a:latin typeface="Clear Sans"/>
              </a:endParaRP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2414802" y="367808"/>
            <a:ext cx="6252506" cy="10364803"/>
            <a:chOff x="0" y="0"/>
            <a:chExt cx="8336675" cy="13819737"/>
          </a:xfrm>
        </p:grpSpPr>
        <p:sp>
          <p:nvSpPr>
            <p:cNvPr id="9" name="TextBox 9"/>
            <p:cNvSpPr txBox="1"/>
            <p:nvPr/>
          </p:nvSpPr>
          <p:spPr>
            <a:xfrm>
              <a:off x="0" y="85725"/>
              <a:ext cx="8336675" cy="104847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860"/>
                </a:lnSpc>
              </a:pPr>
              <a:endParaRPr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1666945"/>
              <a:ext cx="7987345" cy="121527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59"/>
                </a:lnSpc>
              </a:pPr>
              <a:endParaRPr/>
            </a:p>
            <a:p>
              <a:pPr marL="530004" lvl="1" indent="-265002">
                <a:lnSpc>
                  <a:spcPts val="3436"/>
                </a:lnSpc>
                <a:buFont typeface="Arial"/>
                <a:buChar char="•"/>
              </a:pPr>
              <a:r>
                <a:rPr lang="en-US" sz="2454">
                  <a:solidFill>
                    <a:srgbClr val="2B4B82"/>
                  </a:solidFill>
                  <a:latin typeface="Clear Sans"/>
                </a:rPr>
                <a:t>An overarching trend in the last decade reveals a concerning deficiency in professional preparedness among individuals.</a:t>
              </a:r>
            </a:p>
            <a:p>
              <a:pPr>
                <a:lnSpc>
                  <a:spcPts val="3436"/>
                </a:lnSpc>
              </a:pPr>
              <a:endParaRPr lang="en-US" sz="2454">
                <a:solidFill>
                  <a:srgbClr val="2B4B82"/>
                </a:solidFill>
                <a:latin typeface="Clear Sans"/>
              </a:endParaRPr>
            </a:p>
            <a:p>
              <a:pPr>
                <a:lnSpc>
                  <a:spcPts val="3436"/>
                </a:lnSpc>
              </a:pPr>
              <a:endParaRPr lang="en-US" sz="2454">
                <a:solidFill>
                  <a:srgbClr val="2B4B82"/>
                </a:solidFill>
                <a:latin typeface="Clear Sans"/>
              </a:endParaRPr>
            </a:p>
            <a:p>
              <a:pPr>
                <a:lnSpc>
                  <a:spcPts val="3436"/>
                </a:lnSpc>
              </a:pPr>
              <a:r>
                <a:rPr lang="en-US" sz="2454">
                  <a:solidFill>
                    <a:srgbClr val="2B4B82"/>
                  </a:solidFill>
                  <a:latin typeface="Clear Sans"/>
                </a:rPr>
                <a:t>  Professional Preparedness Score</a:t>
              </a:r>
            </a:p>
            <a:p>
              <a:pPr>
                <a:lnSpc>
                  <a:spcPts val="3436"/>
                </a:lnSpc>
              </a:pPr>
              <a:r>
                <a:rPr lang="en-US" sz="2454">
                  <a:solidFill>
                    <a:srgbClr val="2B4B82"/>
                  </a:solidFill>
                  <a:latin typeface="Clear Sans"/>
                </a:rPr>
                <a:t>  (Scaled from 1 to 100): </a:t>
              </a:r>
            </a:p>
            <a:p>
              <a:pPr marL="530004" lvl="1" indent="-265002">
                <a:lnSpc>
                  <a:spcPts val="3436"/>
                </a:lnSpc>
                <a:buFont typeface="Arial"/>
                <a:buChar char="•"/>
              </a:pPr>
              <a:r>
                <a:rPr lang="en-US" sz="2454">
                  <a:solidFill>
                    <a:srgbClr val="2B4B82"/>
                  </a:solidFill>
                  <a:latin typeface="Clear Sans"/>
                </a:rPr>
                <a:t>2012: 70</a:t>
              </a:r>
            </a:p>
            <a:p>
              <a:pPr marL="530004" lvl="1" indent="-265002">
                <a:lnSpc>
                  <a:spcPts val="3436"/>
                </a:lnSpc>
                <a:buFont typeface="Arial"/>
                <a:buChar char="•"/>
              </a:pPr>
              <a:r>
                <a:rPr lang="en-US" sz="2454">
                  <a:solidFill>
                    <a:srgbClr val="2B4B82"/>
                  </a:solidFill>
                  <a:latin typeface="Clear Sans"/>
                </a:rPr>
                <a:t>2015: 65</a:t>
              </a:r>
            </a:p>
            <a:p>
              <a:pPr marL="530004" lvl="1" indent="-265002">
                <a:lnSpc>
                  <a:spcPts val="3436"/>
                </a:lnSpc>
                <a:buFont typeface="Arial"/>
                <a:buChar char="•"/>
              </a:pPr>
              <a:r>
                <a:rPr lang="en-US" sz="2454">
                  <a:solidFill>
                    <a:srgbClr val="2B4B82"/>
                  </a:solidFill>
                  <a:latin typeface="Clear Sans"/>
                </a:rPr>
                <a:t>2018: 60</a:t>
              </a:r>
            </a:p>
            <a:p>
              <a:pPr marL="530004" lvl="1" indent="-265002">
                <a:lnSpc>
                  <a:spcPts val="3436"/>
                </a:lnSpc>
                <a:buFont typeface="Arial"/>
                <a:buChar char="•"/>
              </a:pPr>
              <a:r>
                <a:rPr lang="en-US" sz="2454">
                  <a:solidFill>
                    <a:srgbClr val="2B4B82"/>
                  </a:solidFill>
                  <a:latin typeface="Clear Sans"/>
                </a:rPr>
                <a:t>2021: 55</a:t>
              </a:r>
            </a:p>
            <a:p>
              <a:pPr marL="530004" lvl="1" indent="-265002">
                <a:lnSpc>
                  <a:spcPts val="3436"/>
                </a:lnSpc>
                <a:buFont typeface="Arial"/>
                <a:buChar char="•"/>
              </a:pPr>
              <a:r>
                <a:rPr lang="en-US" sz="2454">
                  <a:solidFill>
                    <a:srgbClr val="2B4B82"/>
                  </a:solidFill>
                  <a:latin typeface="Clear Sans"/>
                </a:rPr>
                <a:t>2022: 52</a:t>
              </a:r>
            </a:p>
            <a:p>
              <a:pPr>
                <a:lnSpc>
                  <a:spcPts val="3436"/>
                </a:lnSpc>
              </a:pPr>
              <a:endParaRPr lang="en-US" sz="2454">
                <a:solidFill>
                  <a:srgbClr val="2B4B82"/>
                </a:solidFill>
                <a:latin typeface="Clear Sans"/>
              </a:endParaRPr>
            </a:p>
            <a:p>
              <a:pPr>
                <a:lnSpc>
                  <a:spcPts val="3436"/>
                </a:lnSpc>
              </a:pPr>
              <a:endParaRPr lang="en-US" sz="2454">
                <a:solidFill>
                  <a:srgbClr val="2B4B82"/>
                </a:solidFill>
                <a:latin typeface="Clear Sans"/>
              </a:endParaRPr>
            </a:p>
            <a:p>
              <a:pPr>
                <a:lnSpc>
                  <a:spcPts val="2959"/>
                </a:lnSpc>
              </a:pPr>
              <a:endParaRPr lang="en-US" sz="2454">
                <a:solidFill>
                  <a:srgbClr val="2B4B82"/>
                </a:solidFill>
                <a:latin typeface="Clear Sans"/>
              </a:endParaRPr>
            </a:p>
            <a:p>
              <a:pPr>
                <a:lnSpc>
                  <a:spcPts val="2959"/>
                </a:lnSpc>
              </a:pPr>
              <a:endParaRPr lang="en-US" sz="2454">
                <a:solidFill>
                  <a:srgbClr val="2B4B82"/>
                </a:solidFill>
                <a:latin typeface="Clear Sans"/>
              </a:endParaRPr>
            </a:p>
            <a:p>
              <a:pPr>
                <a:lnSpc>
                  <a:spcPts val="2959"/>
                </a:lnSpc>
              </a:pPr>
              <a:endParaRPr lang="en-US" sz="2454">
                <a:solidFill>
                  <a:srgbClr val="2B4B82"/>
                </a:solidFill>
                <a:latin typeface="Clear Sans"/>
              </a:endParaRPr>
            </a:p>
            <a:p>
              <a:pPr>
                <a:lnSpc>
                  <a:spcPts val="2959"/>
                </a:lnSpc>
              </a:pPr>
              <a:endParaRPr lang="en-US" sz="2454">
                <a:solidFill>
                  <a:srgbClr val="2B4B82"/>
                </a:solidFill>
                <a:latin typeface="Clear Sans"/>
              </a:endParaRPr>
            </a:p>
            <a:p>
              <a:pPr>
                <a:lnSpc>
                  <a:spcPts val="2959"/>
                </a:lnSpc>
              </a:pPr>
              <a:endParaRPr lang="en-US" sz="2454">
                <a:solidFill>
                  <a:srgbClr val="2B4B82"/>
                </a:solidFill>
                <a:latin typeface="Clear Sans"/>
              </a:endParaRPr>
            </a:p>
            <a:p>
              <a:pPr>
                <a:lnSpc>
                  <a:spcPts val="2959"/>
                </a:lnSpc>
              </a:pPr>
              <a:endParaRPr lang="en-US" sz="2454">
                <a:solidFill>
                  <a:srgbClr val="2B4B82"/>
                </a:solidFill>
                <a:latin typeface="Clear Sans"/>
              </a:endParaRPr>
            </a:p>
          </p:txBody>
        </p:sp>
      </p:grpSp>
    </p:spTree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WhatsApp Video 2023-12-06 at 11.00.35_308dc039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2400" y="0"/>
            <a:ext cx="179832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72751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DD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873260" y="-1664568"/>
            <a:ext cx="6414740" cy="6631780"/>
          </a:xfrm>
          <a:custGeom>
            <a:avLst/>
            <a:gdLst/>
            <a:ahLst/>
            <a:cxnLst/>
            <a:rect l="l" t="t" r="r" b="b"/>
            <a:pathLst>
              <a:path w="6414740" h="6631780">
                <a:moveTo>
                  <a:pt x="0" y="0"/>
                </a:moveTo>
                <a:lnTo>
                  <a:pt x="6414740" y="0"/>
                </a:lnTo>
                <a:lnTo>
                  <a:pt x="6414740" y="6631780"/>
                </a:lnTo>
                <a:lnTo>
                  <a:pt x="0" y="66317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28700" y="856513"/>
            <a:ext cx="8641127" cy="1501866"/>
            <a:chOff x="0" y="0"/>
            <a:chExt cx="11521503" cy="2002488"/>
          </a:xfrm>
        </p:grpSpPr>
        <p:sp>
          <p:nvSpPr>
            <p:cNvPr id="4" name="TextBox 4"/>
            <p:cNvSpPr txBox="1"/>
            <p:nvPr/>
          </p:nvSpPr>
          <p:spPr>
            <a:xfrm>
              <a:off x="0" y="85725"/>
              <a:ext cx="11521503" cy="107706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068"/>
                </a:lnSpc>
              </a:pPr>
              <a:r>
                <a:rPr lang="en-US" sz="5779" dirty="0" err="1">
                  <a:solidFill>
                    <a:srgbClr val="2B4B82"/>
                  </a:solidFill>
                  <a:latin typeface="Clear Sans Bold"/>
                </a:rPr>
                <a:t>NextGen</a:t>
              </a:r>
              <a:r>
                <a:rPr lang="en-US" sz="5779" dirty="0">
                  <a:solidFill>
                    <a:srgbClr val="2B4B82"/>
                  </a:solidFill>
                  <a:latin typeface="Clear Sans Bold"/>
                </a:rPr>
                <a:t> Campus Pros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433801"/>
              <a:ext cx="11521503" cy="5686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66"/>
                </a:lnSpc>
              </a:pPr>
              <a:r>
                <a:rPr lang="en-US" sz="2618">
                  <a:solidFill>
                    <a:srgbClr val="2B4B82"/>
                  </a:solidFill>
                  <a:latin typeface="Clear Sans"/>
                </a:rPr>
                <a:t>     </a:t>
              </a:r>
            </a:p>
          </p:txBody>
        </p:sp>
      </p:grpSp>
      <p:graphicFrame>
        <p:nvGraphicFramePr>
          <p:cNvPr id="6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2639408"/>
              </p:ext>
            </p:extLst>
          </p:nvPr>
        </p:nvGraphicFramePr>
        <p:xfrm>
          <a:off x="685800" y="4988515"/>
          <a:ext cx="17059974" cy="4509035"/>
        </p:xfrm>
        <a:graphic>
          <a:graphicData uri="http://schemas.openxmlformats.org/drawingml/2006/table">
            <a:tbl>
              <a:tblPr/>
              <a:tblGrid>
                <a:gridCol w="85299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299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241841">
                <a:tc>
                  <a:txBody>
                    <a:bodyPr/>
                    <a:lstStyle/>
                    <a:p>
                      <a:pPr algn="l">
                        <a:lnSpc>
                          <a:spcPts val="5599"/>
                        </a:lnSpc>
                        <a:defRPr/>
                      </a:pPr>
                      <a:r>
                        <a:rPr lang="en-US" sz="3999" dirty="0">
                          <a:solidFill>
                            <a:srgbClr val="2B4B82"/>
                          </a:solidFill>
                          <a:latin typeface="Clear Sans Bold"/>
                        </a:rPr>
                        <a:t>Features/Value Proposition</a:t>
                      </a:r>
                      <a:endParaRPr lang="en-US" sz="1100" dirty="0"/>
                    </a:p>
                  </a:txBody>
                  <a:tcPr marL="190500" marR="190500" marT="190500" marB="190500" anchor="b">
                    <a:lnL w="47625" cap="flat" cmpd="sng" algn="ctr">
                      <a:solidFill>
                        <a:srgbClr val="F7B4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F7B4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F7B4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F7B4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5599"/>
                        </a:lnSpc>
                        <a:defRPr/>
                      </a:pPr>
                      <a:r>
                        <a:rPr lang="en-US" sz="3999">
                          <a:solidFill>
                            <a:srgbClr val="2B4B82"/>
                          </a:solidFill>
                          <a:latin typeface="Clear Sans Bold"/>
                        </a:rPr>
                        <a:t>Why NextGen Campus Pros?</a:t>
                      </a:r>
                      <a:endParaRPr lang="en-US" sz="1100"/>
                    </a:p>
                  </a:txBody>
                  <a:tcPr marL="190500" marR="190500" marT="190500" marB="190500" anchor="b">
                    <a:lnL w="47625" cap="flat" cmpd="sng" algn="ctr">
                      <a:solidFill>
                        <a:srgbClr val="F7B4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F7B4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F7B4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F7B4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67194">
                <a:tc>
                  <a:txBody>
                    <a:bodyPr/>
                    <a:lstStyle/>
                    <a:p>
                      <a:pPr marL="647700" lvl="1" indent="-323850" algn="l">
                        <a:lnSpc>
                          <a:spcPts val="4200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3000">
                          <a:solidFill>
                            <a:srgbClr val="2B4B82"/>
                          </a:solidFill>
                          <a:latin typeface="Clear Sans"/>
                        </a:rPr>
                        <a:t>Personalized Holistic Development</a:t>
                      </a:r>
                      <a:endParaRPr lang="en-US" sz="1100"/>
                    </a:p>
                    <a:p>
                      <a:pPr marL="647700" lvl="1" indent="-323850">
                        <a:lnSpc>
                          <a:spcPts val="4200"/>
                        </a:lnSpc>
                        <a:buFont typeface="Arial"/>
                        <a:buChar char="•"/>
                      </a:pPr>
                      <a:r>
                        <a:rPr lang="en-US" sz="3000">
                          <a:solidFill>
                            <a:srgbClr val="2B4B82"/>
                          </a:solidFill>
                          <a:latin typeface="Clear Sans"/>
                        </a:rPr>
                        <a:t>Comprehensive Skill-Set Enhancement</a:t>
                      </a:r>
                    </a:p>
                    <a:p>
                      <a:pPr marL="647700" lvl="1" indent="-323850">
                        <a:lnSpc>
                          <a:spcPts val="4200"/>
                        </a:lnSpc>
                        <a:buFont typeface="Arial"/>
                        <a:buChar char="•"/>
                      </a:pPr>
                      <a:r>
                        <a:rPr lang="en-US" sz="3000">
                          <a:solidFill>
                            <a:srgbClr val="2B4B82"/>
                          </a:solidFill>
                          <a:latin typeface="Clear Sans"/>
                        </a:rPr>
                        <a:t>Tech-Infused Learning Experience</a:t>
                      </a:r>
                    </a:p>
                    <a:p>
                      <a:pPr marL="647700" lvl="1" indent="-323850">
                        <a:lnSpc>
                          <a:spcPts val="4200"/>
                        </a:lnSpc>
                        <a:buFont typeface="Arial"/>
                        <a:buChar char="•"/>
                      </a:pPr>
                      <a:r>
                        <a:rPr lang="en-US" sz="3000">
                          <a:solidFill>
                            <a:srgbClr val="2B4B82"/>
                          </a:solidFill>
                          <a:latin typeface="Clear Sans"/>
                        </a:rPr>
                        <a:t>Flexible Learning Options</a:t>
                      </a:r>
                    </a:p>
                    <a:p>
                      <a:pPr marL="647700" lvl="1" indent="-323850">
                        <a:lnSpc>
                          <a:spcPts val="4200"/>
                        </a:lnSpc>
                        <a:buFont typeface="Arial"/>
                        <a:buChar char="•"/>
                      </a:pPr>
                      <a:r>
                        <a:rPr lang="en-US" sz="3000">
                          <a:solidFill>
                            <a:srgbClr val="2B4B82"/>
                          </a:solidFill>
                          <a:latin typeface="Clear Sans"/>
                        </a:rPr>
                        <a:t>Real-World Readiness Programs</a:t>
                      </a:r>
                    </a:p>
                  </a:txBody>
                  <a:tcPr marL="190500" marR="190500" marT="190500" marB="190500" anchor="b">
                    <a:lnL w="47625" cap="flat" cmpd="sng" algn="ctr">
                      <a:solidFill>
                        <a:srgbClr val="F7B4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F7B4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F7B4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F7B4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4200"/>
                        </a:lnSpc>
                        <a:defRPr/>
                      </a:pPr>
                      <a:r>
                        <a:rPr lang="en-US" sz="3000" dirty="0">
                          <a:solidFill>
                            <a:srgbClr val="2B4B82"/>
                          </a:solidFill>
                          <a:latin typeface="Clear Sans"/>
                        </a:rPr>
                        <a:t>   </a:t>
                      </a:r>
                      <a:r>
                        <a:rPr lang="en-US" sz="3000" dirty="0" err="1">
                          <a:solidFill>
                            <a:srgbClr val="2B4B82"/>
                          </a:solidFill>
                          <a:latin typeface="Clear Sans"/>
                        </a:rPr>
                        <a:t>NextGen</a:t>
                      </a:r>
                      <a:r>
                        <a:rPr lang="en-US" sz="3000" dirty="0">
                          <a:solidFill>
                            <a:srgbClr val="2B4B82"/>
                          </a:solidFill>
                          <a:latin typeface="Clear Sans"/>
                        </a:rPr>
                        <a:t> Campus Pros is the tailored solution, addressing soft skills gaps for university-bound students with personalized programs, mentorship, and practical strategies for academic and professional success.</a:t>
                      </a:r>
                      <a:endParaRPr lang="en-US" sz="1100" dirty="0"/>
                    </a:p>
                  </a:txBody>
                  <a:tcPr marL="190500" marR="190500" marT="190500" marB="190500" anchor="b">
                    <a:lnL w="47625" cap="flat" cmpd="sng" algn="ctr">
                      <a:solidFill>
                        <a:srgbClr val="F7B4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F7B4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F7B4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F7B4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TextBox 7"/>
          <p:cNvSpPr txBox="1"/>
          <p:nvPr/>
        </p:nvSpPr>
        <p:spPr>
          <a:xfrm>
            <a:off x="1028700" y="1749910"/>
            <a:ext cx="8641127" cy="2647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endParaRPr/>
          </a:p>
          <a:p>
            <a:pPr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2B4B82"/>
                </a:solidFill>
                <a:latin typeface="Clear Sans"/>
              </a:rPr>
              <a:t> A comprehensive solution designed to address the soft skills deficiency and challenges faced by university-bound students during the school-to university transition.</a:t>
            </a:r>
          </a:p>
        </p:txBody>
      </p:sp>
    </p:spTree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DD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4231808" y="3725774"/>
            <a:ext cx="2494461" cy="0"/>
          </a:xfrm>
          <a:prstGeom prst="line">
            <a:avLst/>
          </a:prstGeom>
          <a:ln w="28575" cap="flat">
            <a:solidFill>
              <a:srgbClr val="31356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7626981" y="3725774"/>
            <a:ext cx="2494461" cy="0"/>
          </a:xfrm>
          <a:prstGeom prst="line">
            <a:avLst/>
          </a:prstGeom>
          <a:ln w="28575" cap="flat">
            <a:solidFill>
              <a:srgbClr val="31356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>
            <a:off x="11022154" y="3725774"/>
            <a:ext cx="2494461" cy="0"/>
          </a:xfrm>
          <a:prstGeom prst="line">
            <a:avLst/>
          </a:prstGeom>
          <a:ln w="28575" cap="flat">
            <a:solidFill>
              <a:srgbClr val="31356E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5" name="Group 5"/>
          <p:cNvGrpSpPr/>
          <p:nvPr/>
        </p:nvGrpSpPr>
        <p:grpSpPr>
          <a:xfrm>
            <a:off x="3331096" y="3283762"/>
            <a:ext cx="900712" cy="884024"/>
            <a:chOff x="0" y="0"/>
            <a:chExt cx="825825" cy="81052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25825" cy="810524"/>
            </a:xfrm>
            <a:custGeom>
              <a:avLst/>
              <a:gdLst/>
              <a:ahLst/>
              <a:cxnLst/>
              <a:rect l="l" t="t" r="r" b="b"/>
              <a:pathLst>
                <a:path w="825825" h="810524">
                  <a:moveTo>
                    <a:pt x="0" y="0"/>
                  </a:moveTo>
                  <a:lnTo>
                    <a:pt x="825825" y="0"/>
                  </a:lnTo>
                  <a:lnTo>
                    <a:pt x="825825" y="810524"/>
                  </a:lnTo>
                  <a:lnTo>
                    <a:pt x="0" y="810524"/>
                  </a:lnTo>
                  <a:close/>
                </a:path>
              </a:pathLst>
            </a:custGeom>
            <a:solidFill>
              <a:srgbClr val="94DDDE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76200"/>
              <a:ext cx="825825" cy="886724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6160"/>
                </a:lnSpc>
                <a:spcBef>
                  <a:spcPct val="0"/>
                </a:spcBef>
              </a:pPr>
              <a:r>
                <a:rPr lang="en-US" sz="4400" u="none" spc="752">
                  <a:solidFill>
                    <a:srgbClr val="2B4B82"/>
                  </a:solidFill>
                  <a:latin typeface="Clear Sans Bold"/>
                </a:rPr>
                <a:t>1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6726269" y="3283762"/>
            <a:ext cx="900712" cy="884024"/>
            <a:chOff x="0" y="0"/>
            <a:chExt cx="825825" cy="81052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25825" cy="810524"/>
            </a:xfrm>
            <a:custGeom>
              <a:avLst/>
              <a:gdLst/>
              <a:ahLst/>
              <a:cxnLst/>
              <a:rect l="l" t="t" r="r" b="b"/>
              <a:pathLst>
                <a:path w="825825" h="810524">
                  <a:moveTo>
                    <a:pt x="0" y="0"/>
                  </a:moveTo>
                  <a:lnTo>
                    <a:pt x="825825" y="0"/>
                  </a:lnTo>
                  <a:lnTo>
                    <a:pt x="825825" y="810524"/>
                  </a:lnTo>
                  <a:lnTo>
                    <a:pt x="0" y="810524"/>
                  </a:lnTo>
                  <a:close/>
                </a:path>
              </a:pathLst>
            </a:custGeom>
            <a:solidFill>
              <a:srgbClr val="94DDDE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76200"/>
              <a:ext cx="825825" cy="886724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6160"/>
                </a:lnSpc>
                <a:spcBef>
                  <a:spcPct val="0"/>
                </a:spcBef>
              </a:pPr>
              <a:r>
                <a:rPr lang="en-US" sz="4400" spc="752">
                  <a:solidFill>
                    <a:srgbClr val="2B4B82"/>
                  </a:solidFill>
                  <a:latin typeface="Clear Sans Bold"/>
                </a:rPr>
                <a:t>2</a:t>
              </a: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650374" y="576151"/>
            <a:ext cx="16135350" cy="883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6399" dirty="0">
                <a:solidFill>
                  <a:srgbClr val="2B4B82"/>
                </a:solidFill>
                <a:latin typeface="Clear Sans Bold Italics"/>
              </a:rPr>
              <a:t>Customers Persona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5975790" y="4323369"/>
            <a:ext cx="2401669" cy="3393746"/>
            <a:chOff x="0" y="0"/>
            <a:chExt cx="3202226" cy="4524995"/>
          </a:xfrm>
        </p:grpSpPr>
        <p:sp>
          <p:nvSpPr>
            <p:cNvPr id="13" name="TextBox 13"/>
            <p:cNvSpPr txBox="1"/>
            <p:nvPr/>
          </p:nvSpPr>
          <p:spPr>
            <a:xfrm>
              <a:off x="0" y="-57150"/>
              <a:ext cx="3202226" cy="6162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919"/>
                </a:lnSpc>
              </a:pPr>
              <a:r>
                <a:rPr lang="en-US" sz="2799" spc="279">
                  <a:solidFill>
                    <a:srgbClr val="2B4B82"/>
                  </a:solidFill>
                  <a:latin typeface="Clear Sans Bold"/>
                </a:rPr>
                <a:t>AGE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4055508"/>
              <a:ext cx="3202226" cy="4694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925271"/>
              <a:ext cx="3202226" cy="27833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60"/>
                </a:lnSpc>
              </a:pPr>
              <a:r>
                <a:rPr lang="en-US" sz="2400" dirty="0">
                  <a:solidFill>
                    <a:srgbClr val="2B4B82"/>
                  </a:solidFill>
                  <a:latin typeface="Clear Sans Medium"/>
                </a:rPr>
                <a:t>The program aims to cater to both male and female</a:t>
              </a:r>
            </a:p>
            <a:p>
              <a:pPr algn="ctr">
                <a:lnSpc>
                  <a:spcPts val="3360"/>
                </a:lnSpc>
              </a:pPr>
              <a:r>
                <a:rPr lang="en-US" sz="2400" dirty="0">
                  <a:solidFill>
                    <a:srgbClr val="2B4B82"/>
                  </a:solidFill>
                  <a:latin typeface="Clear Sans Medium"/>
                </a:rPr>
                <a:t>students equally.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2554357" y="4323369"/>
            <a:ext cx="2459408" cy="4633347"/>
            <a:chOff x="0" y="0"/>
            <a:chExt cx="3279211" cy="6177796"/>
          </a:xfrm>
        </p:grpSpPr>
        <p:sp>
          <p:nvSpPr>
            <p:cNvPr id="17" name="TextBox 17"/>
            <p:cNvSpPr txBox="1"/>
            <p:nvPr/>
          </p:nvSpPr>
          <p:spPr>
            <a:xfrm>
              <a:off x="0" y="-47625"/>
              <a:ext cx="3279211" cy="11313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99"/>
                </a:lnSpc>
              </a:pPr>
              <a:r>
                <a:rPr lang="en-US" sz="2499" spc="249">
                  <a:solidFill>
                    <a:srgbClr val="2B4B82"/>
                  </a:solidFill>
                  <a:latin typeface="Clear Sans Bold"/>
                </a:rPr>
                <a:t>GEOGRAP- ICAL AREA 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5708309"/>
              <a:ext cx="3279211" cy="4694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1437841"/>
              <a:ext cx="3279211" cy="39102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60"/>
                </a:lnSpc>
              </a:pPr>
              <a:r>
                <a:rPr lang="en-US" sz="2400" dirty="0">
                  <a:solidFill>
                    <a:srgbClr val="2B4B82"/>
                  </a:solidFill>
                  <a:latin typeface="Clear Sans Medium"/>
                </a:rPr>
                <a:t>Targeting areas with a higher concentration of educational</a:t>
              </a:r>
            </a:p>
            <a:p>
              <a:pPr algn="ctr">
                <a:lnSpc>
                  <a:spcPts val="3360"/>
                </a:lnSpc>
              </a:pPr>
              <a:r>
                <a:rPr lang="en-US" sz="2400" dirty="0">
                  <a:solidFill>
                    <a:srgbClr val="2B4B82"/>
                  </a:solidFill>
                  <a:latin typeface="Clear Sans Medium"/>
                </a:rPr>
                <a:t>institutions and university-bound students.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9342094" y="4329238"/>
            <a:ext cx="2459408" cy="5083970"/>
            <a:chOff x="0" y="0"/>
            <a:chExt cx="3279211" cy="6778627"/>
          </a:xfrm>
        </p:grpSpPr>
        <p:sp>
          <p:nvSpPr>
            <p:cNvPr id="21" name="TextBox 21"/>
            <p:cNvSpPr txBox="1"/>
            <p:nvPr/>
          </p:nvSpPr>
          <p:spPr>
            <a:xfrm>
              <a:off x="0" y="-57150"/>
              <a:ext cx="3279211" cy="6162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919"/>
                </a:lnSpc>
              </a:pPr>
              <a:r>
                <a:rPr lang="en-US" sz="2799" spc="279">
                  <a:solidFill>
                    <a:srgbClr val="2B4B82"/>
                  </a:solidFill>
                  <a:latin typeface="Clear Sans Bold"/>
                </a:rPr>
                <a:t>GENDER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6309140"/>
              <a:ext cx="3279211" cy="4694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925271"/>
              <a:ext cx="3279211" cy="50370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60"/>
                </a:lnSpc>
              </a:pPr>
              <a:r>
                <a:rPr lang="en-US" sz="2400">
                  <a:solidFill>
                    <a:srgbClr val="2B4B82"/>
                  </a:solidFill>
                  <a:latin typeface="Clear Sans Medium"/>
                </a:rPr>
                <a:t>Focusing on students in the age range typically transitioning from</a:t>
              </a:r>
            </a:p>
            <a:p>
              <a:pPr algn="ctr">
                <a:lnSpc>
                  <a:spcPts val="3360"/>
                </a:lnSpc>
              </a:pPr>
              <a:r>
                <a:rPr lang="en-US" sz="2400">
                  <a:solidFill>
                    <a:srgbClr val="2B4B82"/>
                  </a:solidFill>
                  <a:latin typeface="Clear Sans Medium"/>
                </a:rPr>
                <a:t>intermediate education to university.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3101012" y="4329238"/>
            <a:ext cx="2632631" cy="3786938"/>
            <a:chOff x="0" y="0"/>
            <a:chExt cx="3510175" cy="5049251"/>
          </a:xfrm>
        </p:grpSpPr>
        <p:sp>
          <p:nvSpPr>
            <p:cNvPr id="25" name="TextBox 25"/>
            <p:cNvSpPr txBox="1"/>
            <p:nvPr/>
          </p:nvSpPr>
          <p:spPr>
            <a:xfrm>
              <a:off x="0" y="-57150"/>
              <a:ext cx="3510175" cy="6062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849"/>
                </a:lnSpc>
              </a:pPr>
              <a:r>
                <a:rPr lang="en-US" sz="2749" spc="274">
                  <a:solidFill>
                    <a:srgbClr val="2B4B82"/>
                  </a:solidFill>
                  <a:latin typeface="Clear Sans Bold"/>
                </a:rPr>
                <a:t>BEHAVIORS</a:t>
              </a: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4544876"/>
              <a:ext cx="3510175" cy="5043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99"/>
                </a:lnSpc>
              </a:pPr>
              <a:endParaRPr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917374"/>
              <a:ext cx="3510175" cy="32781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99"/>
                </a:lnSpc>
              </a:pPr>
              <a:r>
                <a:rPr lang="en-US" sz="2357">
                  <a:solidFill>
                    <a:srgbClr val="2B4B82"/>
                  </a:solidFill>
                  <a:latin typeface="Clear Sans Medium"/>
                </a:rPr>
                <a:t>High Academic Aspiration, Tech Savvy and People interested in Personal Developement</a:t>
              </a:r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10121442" y="3283762"/>
            <a:ext cx="900712" cy="884024"/>
            <a:chOff x="0" y="0"/>
            <a:chExt cx="825825" cy="810524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825825" cy="810524"/>
            </a:xfrm>
            <a:custGeom>
              <a:avLst/>
              <a:gdLst/>
              <a:ahLst/>
              <a:cxnLst/>
              <a:rect l="l" t="t" r="r" b="b"/>
              <a:pathLst>
                <a:path w="825825" h="810524">
                  <a:moveTo>
                    <a:pt x="0" y="0"/>
                  </a:moveTo>
                  <a:lnTo>
                    <a:pt x="825825" y="0"/>
                  </a:lnTo>
                  <a:lnTo>
                    <a:pt x="825825" y="810524"/>
                  </a:lnTo>
                  <a:lnTo>
                    <a:pt x="0" y="810524"/>
                  </a:lnTo>
                  <a:close/>
                </a:path>
              </a:pathLst>
            </a:custGeom>
            <a:solidFill>
              <a:srgbClr val="94DDDE"/>
            </a:solidFill>
          </p:spPr>
        </p:sp>
        <p:sp>
          <p:nvSpPr>
            <p:cNvPr id="30" name="TextBox 30"/>
            <p:cNvSpPr txBox="1"/>
            <p:nvPr/>
          </p:nvSpPr>
          <p:spPr>
            <a:xfrm>
              <a:off x="0" y="-76200"/>
              <a:ext cx="825825" cy="886724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6160"/>
                </a:lnSpc>
                <a:spcBef>
                  <a:spcPct val="0"/>
                </a:spcBef>
              </a:pPr>
              <a:r>
                <a:rPr lang="en-US" sz="4400" spc="752">
                  <a:solidFill>
                    <a:srgbClr val="2B4B82"/>
                  </a:solidFill>
                  <a:latin typeface="Clear Sans Bold"/>
                </a:rPr>
                <a:t>3</a:t>
              </a:r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13516615" y="3283762"/>
            <a:ext cx="900712" cy="884024"/>
            <a:chOff x="0" y="0"/>
            <a:chExt cx="825825" cy="810524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825825" cy="810524"/>
            </a:xfrm>
            <a:custGeom>
              <a:avLst/>
              <a:gdLst/>
              <a:ahLst/>
              <a:cxnLst/>
              <a:rect l="l" t="t" r="r" b="b"/>
              <a:pathLst>
                <a:path w="825825" h="810524">
                  <a:moveTo>
                    <a:pt x="0" y="0"/>
                  </a:moveTo>
                  <a:lnTo>
                    <a:pt x="825825" y="0"/>
                  </a:lnTo>
                  <a:lnTo>
                    <a:pt x="825825" y="810524"/>
                  </a:lnTo>
                  <a:lnTo>
                    <a:pt x="0" y="810524"/>
                  </a:lnTo>
                  <a:close/>
                </a:path>
              </a:pathLst>
            </a:custGeom>
            <a:solidFill>
              <a:srgbClr val="94DDDE"/>
            </a:solidFill>
          </p:spPr>
        </p:sp>
        <p:sp>
          <p:nvSpPr>
            <p:cNvPr id="33" name="TextBox 33"/>
            <p:cNvSpPr txBox="1"/>
            <p:nvPr/>
          </p:nvSpPr>
          <p:spPr>
            <a:xfrm>
              <a:off x="0" y="-76200"/>
              <a:ext cx="825825" cy="886724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6160"/>
                </a:lnSpc>
                <a:spcBef>
                  <a:spcPct val="0"/>
                </a:spcBef>
              </a:pPr>
              <a:r>
                <a:rPr lang="en-US" sz="4400" spc="752">
                  <a:solidFill>
                    <a:srgbClr val="2B4B82"/>
                  </a:solidFill>
                  <a:latin typeface="Clear Sans Bold"/>
                </a:rPr>
                <a:t>4</a:t>
              </a:r>
            </a:p>
          </p:txBody>
        </p:sp>
      </p:grpSp>
      <p:sp>
        <p:nvSpPr>
          <p:cNvPr id="34" name="TextBox 34"/>
          <p:cNvSpPr txBox="1"/>
          <p:nvPr/>
        </p:nvSpPr>
        <p:spPr>
          <a:xfrm>
            <a:off x="650374" y="1864626"/>
            <a:ext cx="15885347" cy="1086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35"/>
              </a:lnSpc>
            </a:pPr>
            <a:r>
              <a:rPr lang="en-US" sz="4033">
                <a:solidFill>
                  <a:srgbClr val="2B4B82"/>
                </a:solidFill>
                <a:latin typeface="Clear Sans Bold"/>
              </a:rPr>
              <a:t>i - University-Bound Students</a:t>
            </a:r>
          </a:p>
          <a:p>
            <a:pPr algn="ctr">
              <a:lnSpc>
                <a:spcPts val="4235"/>
              </a:lnSpc>
            </a:pPr>
            <a:r>
              <a:rPr lang="en-US" sz="4033">
                <a:solidFill>
                  <a:srgbClr val="2B4B82"/>
                </a:solidFill>
                <a:latin typeface="Clear Sans Bold"/>
              </a:rPr>
              <a:t>ii - People Interested in Personal Developement </a:t>
            </a:r>
          </a:p>
        </p:txBody>
      </p:sp>
    </p:spTree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16652" y="-963412"/>
            <a:ext cx="4597438" cy="2842053"/>
          </a:xfrm>
          <a:custGeom>
            <a:avLst/>
            <a:gdLst/>
            <a:ahLst/>
            <a:cxnLst/>
            <a:rect l="l" t="t" r="r" b="b"/>
            <a:pathLst>
              <a:path w="4597438" h="2842053">
                <a:moveTo>
                  <a:pt x="0" y="0"/>
                </a:moveTo>
                <a:lnTo>
                  <a:pt x="4597438" y="0"/>
                </a:lnTo>
                <a:lnTo>
                  <a:pt x="4597438" y="2842052"/>
                </a:lnTo>
                <a:lnTo>
                  <a:pt x="0" y="28420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11407528" y="602433"/>
            <a:ext cx="2076668" cy="1276207"/>
          </a:xfrm>
          <a:custGeom>
            <a:avLst/>
            <a:gdLst/>
            <a:ahLst/>
            <a:cxnLst/>
            <a:rect l="l" t="t" r="r" b="b"/>
            <a:pathLst>
              <a:path w="2076668" h="1276207">
                <a:moveTo>
                  <a:pt x="2076669" y="0"/>
                </a:moveTo>
                <a:lnTo>
                  <a:pt x="0" y="0"/>
                </a:lnTo>
                <a:lnTo>
                  <a:pt x="0" y="1276207"/>
                </a:lnTo>
                <a:lnTo>
                  <a:pt x="2076669" y="1276207"/>
                </a:lnTo>
                <a:lnTo>
                  <a:pt x="2076669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3684222" y="-1454967"/>
            <a:ext cx="3837986" cy="4114800"/>
          </a:xfrm>
          <a:custGeom>
            <a:avLst/>
            <a:gdLst/>
            <a:ahLst/>
            <a:cxnLst/>
            <a:rect l="l" t="t" r="r" b="b"/>
            <a:pathLst>
              <a:path w="3837986" h="4114800">
                <a:moveTo>
                  <a:pt x="0" y="0"/>
                </a:moveTo>
                <a:lnTo>
                  <a:pt x="3837986" y="0"/>
                </a:lnTo>
                <a:lnTo>
                  <a:pt x="383798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5849750" y="-3712942"/>
            <a:ext cx="5357753" cy="5591583"/>
          </a:xfrm>
          <a:custGeom>
            <a:avLst/>
            <a:gdLst/>
            <a:ahLst/>
            <a:cxnLst/>
            <a:rect l="l" t="t" r="r" b="b"/>
            <a:pathLst>
              <a:path w="5357753" h="5591583">
                <a:moveTo>
                  <a:pt x="0" y="0"/>
                </a:moveTo>
                <a:lnTo>
                  <a:pt x="5357753" y="0"/>
                </a:lnTo>
                <a:lnTo>
                  <a:pt x="5357753" y="5591582"/>
                </a:lnTo>
                <a:lnTo>
                  <a:pt x="0" y="559158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graphicFrame>
        <p:nvGraphicFramePr>
          <p:cNvPr id="6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3133541"/>
              </p:ext>
            </p:extLst>
          </p:nvPr>
        </p:nvGraphicFramePr>
        <p:xfrm>
          <a:off x="1028700" y="1878640"/>
          <a:ext cx="16905158" cy="7589935"/>
        </p:xfrm>
        <a:graphic>
          <a:graphicData uri="http://schemas.openxmlformats.org/drawingml/2006/table">
            <a:tbl>
              <a:tblPr/>
              <a:tblGrid>
                <a:gridCol w="84525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525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724814">
                <a:tc>
                  <a:txBody>
                    <a:bodyPr/>
                    <a:lstStyle/>
                    <a:p>
                      <a:pPr algn="l">
                        <a:lnSpc>
                          <a:spcPts val="6600"/>
                        </a:lnSpc>
                        <a:defRPr/>
                      </a:pPr>
                      <a:r>
                        <a:rPr lang="en-US" sz="5500" dirty="0">
                          <a:solidFill>
                            <a:srgbClr val="2B4B82"/>
                          </a:solidFill>
                          <a:latin typeface="Clear Sans Bold"/>
                        </a:rPr>
                        <a:t>Market Validation</a:t>
                      </a:r>
                      <a:endParaRPr lang="en-US" sz="1100" dirty="0"/>
                    </a:p>
                  </a:txBody>
                  <a:tcPr marL="190500" marR="190500" marT="190500" marB="190500">
                    <a:lnL w="5715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67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>
                    <a:lnL w="5715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65121">
                <a:tc>
                  <a:txBody>
                    <a:bodyPr/>
                    <a:lstStyle/>
                    <a:p>
                      <a:pPr algn="l">
                        <a:lnSpc>
                          <a:spcPts val="4200"/>
                        </a:lnSpc>
                        <a:defRPr/>
                      </a:pPr>
                      <a:r>
                        <a:rPr lang="en-US" sz="3000" dirty="0">
                          <a:solidFill>
                            <a:srgbClr val="2B4B82"/>
                          </a:solidFill>
                          <a:latin typeface="Clear Sans Bold"/>
                        </a:rPr>
                        <a:t>Proof for the Existence of Problem?</a:t>
                      </a:r>
                      <a:endParaRPr lang="en-US" sz="1100" dirty="0"/>
                    </a:p>
                    <a:p>
                      <a:pPr>
                        <a:lnSpc>
                          <a:spcPts val="3359"/>
                        </a:lnSpc>
                      </a:pPr>
                      <a:endParaRPr lang="en-US" sz="1100" dirty="0"/>
                    </a:p>
                    <a:p>
                      <a:pPr>
                        <a:lnSpc>
                          <a:spcPts val="3359"/>
                        </a:lnSpc>
                      </a:pPr>
                      <a:r>
                        <a:rPr lang="en-US" sz="2400" dirty="0">
                          <a:solidFill>
                            <a:srgbClr val="2B4B82"/>
                          </a:solidFill>
                          <a:latin typeface="Clear Sans"/>
                        </a:rPr>
                        <a:t>  </a:t>
                      </a:r>
                    </a:p>
                  </a:txBody>
                  <a:tcPr marL="190500" marR="190500" marT="190500" marB="190500">
                    <a:lnL w="5715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4200"/>
                        </a:lnSpc>
                        <a:defRPr/>
                      </a:pPr>
                      <a:endParaRPr lang="en-US" sz="1100" dirty="0"/>
                    </a:p>
                  </a:txBody>
                  <a:tcPr marL="190500" marR="190500" marT="190500" marB="190500">
                    <a:lnL w="5715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28700" y="4457700"/>
            <a:ext cx="8267700" cy="48584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88446" y="4457700"/>
            <a:ext cx="8191500" cy="4782275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16652" y="-963412"/>
            <a:ext cx="4597438" cy="2842053"/>
          </a:xfrm>
          <a:custGeom>
            <a:avLst/>
            <a:gdLst/>
            <a:ahLst/>
            <a:cxnLst/>
            <a:rect l="l" t="t" r="r" b="b"/>
            <a:pathLst>
              <a:path w="4597438" h="2842053">
                <a:moveTo>
                  <a:pt x="0" y="0"/>
                </a:moveTo>
                <a:lnTo>
                  <a:pt x="4597438" y="0"/>
                </a:lnTo>
                <a:lnTo>
                  <a:pt x="4597438" y="2842052"/>
                </a:lnTo>
                <a:lnTo>
                  <a:pt x="0" y="28420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11407528" y="602433"/>
            <a:ext cx="2076668" cy="1276207"/>
          </a:xfrm>
          <a:custGeom>
            <a:avLst/>
            <a:gdLst/>
            <a:ahLst/>
            <a:cxnLst/>
            <a:rect l="l" t="t" r="r" b="b"/>
            <a:pathLst>
              <a:path w="2076668" h="1276207">
                <a:moveTo>
                  <a:pt x="2076669" y="0"/>
                </a:moveTo>
                <a:lnTo>
                  <a:pt x="0" y="0"/>
                </a:lnTo>
                <a:lnTo>
                  <a:pt x="0" y="1276207"/>
                </a:lnTo>
                <a:lnTo>
                  <a:pt x="2076669" y="1276207"/>
                </a:lnTo>
                <a:lnTo>
                  <a:pt x="2076669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3684222" y="-1454967"/>
            <a:ext cx="3837986" cy="4114800"/>
          </a:xfrm>
          <a:custGeom>
            <a:avLst/>
            <a:gdLst/>
            <a:ahLst/>
            <a:cxnLst/>
            <a:rect l="l" t="t" r="r" b="b"/>
            <a:pathLst>
              <a:path w="3837986" h="4114800">
                <a:moveTo>
                  <a:pt x="0" y="0"/>
                </a:moveTo>
                <a:lnTo>
                  <a:pt x="3837986" y="0"/>
                </a:lnTo>
                <a:lnTo>
                  <a:pt x="383798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5849750" y="-3712942"/>
            <a:ext cx="5357753" cy="5591583"/>
          </a:xfrm>
          <a:custGeom>
            <a:avLst/>
            <a:gdLst/>
            <a:ahLst/>
            <a:cxnLst/>
            <a:rect l="l" t="t" r="r" b="b"/>
            <a:pathLst>
              <a:path w="5357753" h="5591583">
                <a:moveTo>
                  <a:pt x="0" y="0"/>
                </a:moveTo>
                <a:lnTo>
                  <a:pt x="5357753" y="0"/>
                </a:lnTo>
                <a:lnTo>
                  <a:pt x="5357753" y="5591582"/>
                </a:lnTo>
                <a:lnTo>
                  <a:pt x="0" y="559158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graphicFrame>
        <p:nvGraphicFramePr>
          <p:cNvPr id="6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4442362"/>
              </p:ext>
            </p:extLst>
          </p:nvPr>
        </p:nvGraphicFramePr>
        <p:xfrm>
          <a:off x="1028700" y="1878640"/>
          <a:ext cx="16905158" cy="7589935"/>
        </p:xfrm>
        <a:graphic>
          <a:graphicData uri="http://schemas.openxmlformats.org/drawingml/2006/table">
            <a:tbl>
              <a:tblPr/>
              <a:tblGrid>
                <a:gridCol w="84525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525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724814">
                <a:tc>
                  <a:txBody>
                    <a:bodyPr/>
                    <a:lstStyle/>
                    <a:p>
                      <a:pPr algn="l">
                        <a:lnSpc>
                          <a:spcPts val="6600"/>
                        </a:lnSpc>
                        <a:defRPr/>
                      </a:pPr>
                      <a:r>
                        <a:rPr lang="en-US" sz="5500" dirty="0">
                          <a:solidFill>
                            <a:srgbClr val="2B4B82"/>
                          </a:solidFill>
                          <a:latin typeface="Clear Sans Bold"/>
                        </a:rPr>
                        <a:t>Market Validation</a:t>
                      </a:r>
                      <a:endParaRPr lang="en-US" sz="1100" dirty="0"/>
                    </a:p>
                  </a:txBody>
                  <a:tcPr marL="190500" marR="190500" marT="190500" marB="190500">
                    <a:lnL w="5715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67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>
                    <a:lnL w="5715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65121">
                <a:tc>
                  <a:txBody>
                    <a:bodyPr/>
                    <a:lstStyle/>
                    <a:p>
                      <a:pPr algn="l">
                        <a:lnSpc>
                          <a:spcPts val="4200"/>
                        </a:lnSpc>
                        <a:defRPr/>
                      </a:pPr>
                      <a:r>
                        <a:rPr lang="en-US" sz="3000" dirty="0">
                          <a:solidFill>
                            <a:srgbClr val="2B4B82"/>
                          </a:solidFill>
                          <a:latin typeface="Clear Sans Bold"/>
                        </a:rPr>
                        <a:t>Proof for the Success of Idea?</a:t>
                      </a:r>
                    </a:p>
                    <a:p>
                      <a:pPr>
                        <a:lnSpc>
                          <a:spcPts val="3359"/>
                        </a:lnSpc>
                      </a:pPr>
                      <a:endParaRPr lang="en-US" sz="1100" dirty="0"/>
                    </a:p>
                    <a:p>
                      <a:pPr>
                        <a:lnSpc>
                          <a:spcPts val="3359"/>
                        </a:lnSpc>
                      </a:pPr>
                      <a:r>
                        <a:rPr lang="en-US" sz="2400" dirty="0">
                          <a:solidFill>
                            <a:srgbClr val="2B4B82"/>
                          </a:solidFill>
                          <a:latin typeface="Clear Sans"/>
                        </a:rPr>
                        <a:t>  </a:t>
                      </a:r>
                    </a:p>
                  </a:txBody>
                  <a:tcPr marL="190500" marR="190500" marT="190500" marB="190500">
                    <a:lnL w="5715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4200"/>
                        </a:lnSpc>
                        <a:defRPr/>
                      </a:pPr>
                      <a:r>
                        <a:rPr lang="en-US" sz="3000" dirty="0">
                          <a:solidFill>
                            <a:srgbClr val="2B4B82"/>
                          </a:solidFill>
                          <a:latin typeface="Clear Sans Bold"/>
                        </a:rPr>
                        <a:t>    </a:t>
                      </a:r>
                      <a:endParaRPr lang="en-US" sz="1100" dirty="0"/>
                    </a:p>
                  </a:txBody>
                  <a:tcPr marL="190500" marR="190500" marT="190500" marB="190500">
                    <a:lnL w="5715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0" name="Picture 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20200" y="4686299"/>
            <a:ext cx="8302008" cy="478227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96528" y="4686299"/>
            <a:ext cx="7895072" cy="4782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368758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DD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AutoShape 2"/>
          <p:cNvSpPr/>
          <p:nvPr/>
        </p:nvSpPr>
        <p:spPr>
          <a:xfrm>
            <a:off x="4231808" y="2773274"/>
            <a:ext cx="2494461" cy="0"/>
          </a:xfrm>
          <a:prstGeom prst="line">
            <a:avLst/>
          </a:prstGeom>
          <a:ln w="28575" cap="flat">
            <a:solidFill>
              <a:srgbClr val="31356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8" name="AutoShape 3"/>
          <p:cNvSpPr/>
          <p:nvPr/>
        </p:nvSpPr>
        <p:spPr>
          <a:xfrm>
            <a:off x="7626981" y="2773274"/>
            <a:ext cx="2494461" cy="0"/>
          </a:xfrm>
          <a:prstGeom prst="line">
            <a:avLst/>
          </a:prstGeom>
          <a:ln w="28575" cap="flat">
            <a:solidFill>
              <a:srgbClr val="31356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9" name="AutoShape 4"/>
          <p:cNvSpPr/>
          <p:nvPr/>
        </p:nvSpPr>
        <p:spPr>
          <a:xfrm>
            <a:off x="11022154" y="2773274"/>
            <a:ext cx="2494461" cy="0"/>
          </a:xfrm>
          <a:prstGeom prst="line">
            <a:avLst/>
          </a:prstGeom>
          <a:ln w="28575" cap="flat">
            <a:solidFill>
              <a:srgbClr val="31356E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70" name="Group 5"/>
          <p:cNvGrpSpPr/>
          <p:nvPr/>
        </p:nvGrpSpPr>
        <p:grpSpPr>
          <a:xfrm>
            <a:off x="3331096" y="2331262"/>
            <a:ext cx="900712" cy="884024"/>
            <a:chOff x="0" y="0"/>
            <a:chExt cx="825825" cy="810524"/>
          </a:xfrm>
        </p:grpSpPr>
        <p:sp>
          <p:nvSpPr>
            <p:cNvPr id="71" name="Freeform 6"/>
            <p:cNvSpPr/>
            <p:nvPr/>
          </p:nvSpPr>
          <p:spPr>
            <a:xfrm>
              <a:off x="0" y="0"/>
              <a:ext cx="825825" cy="810524"/>
            </a:xfrm>
            <a:custGeom>
              <a:avLst/>
              <a:gdLst/>
              <a:ahLst/>
              <a:cxnLst/>
              <a:rect l="l" t="t" r="r" b="b"/>
              <a:pathLst>
                <a:path w="825825" h="810524">
                  <a:moveTo>
                    <a:pt x="0" y="0"/>
                  </a:moveTo>
                  <a:lnTo>
                    <a:pt x="825825" y="0"/>
                  </a:lnTo>
                  <a:lnTo>
                    <a:pt x="825825" y="810524"/>
                  </a:lnTo>
                  <a:lnTo>
                    <a:pt x="0" y="810524"/>
                  </a:lnTo>
                  <a:close/>
                </a:path>
              </a:pathLst>
            </a:custGeom>
            <a:solidFill>
              <a:srgbClr val="94DDDE"/>
            </a:solidFill>
          </p:spPr>
        </p:sp>
        <p:sp>
          <p:nvSpPr>
            <p:cNvPr id="72" name="TextBox 7"/>
            <p:cNvSpPr txBox="1"/>
            <p:nvPr/>
          </p:nvSpPr>
          <p:spPr>
            <a:xfrm>
              <a:off x="0" y="-76200"/>
              <a:ext cx="825825" cy="886724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6160"/>
                </a:lnSpc>
                <a:spcBef>
                  <a:spcPct val="0"/>
                </a:spcBef>
              </a:pPr>
              <a:r>
                <a:rPr lang="en-US" sz="4400" u="none" spc="752">
                  <a:solidFill>
                    <a:srgbClr val="2B4B82"/>
                  </a:solidFill>
                  <a:latin typeface="Clear Sans Bold"/>
                </a:rPr>
                <a:t>1</a:t>
              </a:r>
            </a:p>
          </p:txBody>
        </p:sp>
      </p:grpSp>
      <p:grpSp>
        <p:nvGrpSpPr>
          <p:cNvPr id="73" name="Group 8"/>
          <p:cNvGrpSpPr/>
          <p:nvPr/>
        </p:nvGrpSpPr>
        <p:grpSpPr>
          <a:xfrm>
            <a:off x="6726269" y="2331262"/>
            <a:ext cx="900712" cy="884024"/>
            <a:chOff x="0" y="0"/>
            <a:chExt cx="825825" cy="810524"/>
          </a:xfrm>
        </p:grpSpPr>
        <p:sp>
          <p:nvSpPr>
            <p:cNvPr id="74" name="Freeform 9"/>
            <p:cNvSpPr/>
            <p:nvPr/>
          </p:nvSpPr>
          <p:spPr>
            <a:xfrm>
              <a:off x="0" y="0"/>
              <a:ext cx="825825" cy="810524"/>
            </a:xfrm>
            <a:custGeom>
              <a:avLst/>
              <a:gdLst/>
              <a:ahLst/>
              <a:cxnLst/>
              <a:rect l="l" t="t" r="r" b="b"/>
              <a:pathLst>
                <a:path w="825825" h="810524">
                  <a:moveTo>
                    <a:pt x="0" y="0"/>
                  </a:moveTo>
                  <a:lnTo>
                    <a:pt x="825825" y="0"/>
                  </a:lnTo>
                  <a:lnTo>
                    <a:pt x="825825" y="810524"/>
                  </a:lnTo>
                  <a:lnTo>
                    <a:pt x="0" y="810524"/>
                  </a:lnTo>
                  <a:close/>
                </a:path>
              </a:pathLst>
            </a:custGeom>
            <a:solidFill>
              <a:srgbClr val="94DDDE"/>
            </a:solidFill>
          </p:spPr>
        </p:sp>
        <p:sp>
          <p:nvSpPr>
            <p:cNvPr id="75" name="TextBox 10"/>
            <p:cNvSpPr txBox="1"/>
            <p:nvPr/>
          </p:nvSpPr>
          <p:spPr>
            <a:xfrm>
              <a:off x="0" y="-76200"/>
              <a:ext cx="825825" cy="886724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6160"/>
                </a:lnSpc>
                <a:spcBef>
                  <a:spcPct val="0"/>
                </a:spcBef>
              </a:pPr>
              <a:r>
                <a:rPr lang="en-US" sz="4400" spc="752">
                  <a:solidFill>
                    <a:srgbClr val="2B4B82"/>
                  </a:solidFill>
                  <a:latin typeface="Clear Sans Bold"/>
                </a:rPr>
                <a:t>2</a:t>
              </a:r>
            </a:p>
          </p:txBody>
        </p:sp>
      </p:grpSp>
      <p:sp>
        <p:nvSpPr>
          <p:cNvPr id="76" name="TextBox 11"/>
          <p:cNvSpPr txBox="1"/>
          <p:nvPr/>
        </p:nvSpPr>
        <p:spPr>
          <a:xfrm>
            <a:off x="650374" y="576151"/>
            <a:ext cx="16135350" cy="883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6399">
                <a:solidFill>
                  <a:srgbClr val="2B4B82"/>
                </a:solidFill>
                <a:latin typeface="Clear Sans Bold Italics"/>
              </a:rPr>
              <a:t>Marketing Strategy</a:t>
            </a:r>
          </a:p>
        </p:txBody>
      </p:sp>
      <p:grpSp>
        <p:nvGrpSpPr>
          <p:cNvPr id="77" name="Group 12"/>
          <p:cNvGrpSpPr/>
          <p:nvPr/>
        </p:nvGrpSpPr>
        <p:grpSpPr>
          <a:xfrm>
            <a:off x="5975790" y="3370869"/>
            <a:ext cx="2742258" cy="4090094"/>
            <a:chOff x="0" y="0"/>
            <a:chExt cx="3656345" cy="5453459"/>
          </a:xfrm>
        </p:grpSpPr>
        <p:sp>
          <p:nvSpPr>
            <p:cNvPr id="78" name="TextBox 13"/>
            <p:cNvSpPr txBox="1"/>
            <p:nvPr/>
          </p:nvSpPr>
          <p:spPr>
            <a:xfrm>
              <a:off x="0" y="-38100"/>
              <a:ext cx="3656345" cy="15256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079"/>
                </a:lnSpc>
              </a:pPr>
              <a:r>
                <a:rPr lang="en-US" sz="2199" spc="219">
                  <a:solidFill>
                    <a:srgbClr val="2B4B82"/>
                  </a:solidFill>
                  <a:latin typeface="Clear Sans Bold"/>
                </a:rPr>
                <a:t>EDUCATIOLAL PARTNERSHIP INITIATIVES</a:t>
              </a:r>
            </a:p>
          </p:txBody>
        </p:sp>
        <p:sp>
          <p:nvSpPr>
            <p:cNvPr id="79" name="TextBox 14"/>
            <p:cNvSpPr txBox="1"/>
            <p:nvPr/>
          </p:nvSpPr>
          <p:spPr>
            <a:xfrm>
              <a:off x="0" y="4983972"/>
              <a:ext cx="3656345" cy="4694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  <p:sp>
          <p:nvSpPr>
            <p:cNvPr id="80" name="TextBox 15"/>
            <p:cNvSpPr txBox="1"/>
            <p:nvPr/>
          </p:nvSpPr>
          <p:spPr>
            <a:xfrm>
              <a:off x="0" y="1853735"/>
              <a:ext cx="3656345" cy="27833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60"/>
                </a:lnSpc>
              </a:pPr>
              <a:r>
                <a:rPr lang="en-US" sz="2400" dirty="0">
                  <a:solidFill>
                    <a:srgbClr val="2B4B82"/>
                  </a:solidFill>
                  <a:latin typeface="Clear Sans Medium"/>
                </a:rPr>
                <a:t>Form alliances with high schools, conducting unique promotional events.</a:t>
              </a:r>
            </a:p>
          </p:txBody>
        </p:sp>
      </p:grpSp>
      <p:grpSp>
        <p:nvGrpSpPr>
          <p:cNvPr id="81" name="Group 16"/>
          <p:cNvGrpSpPr/>
          <p:nvPr/>
        </p:nvGrpSpPr>
        <p:grpSpPr>
          <a:xfrm>
            <a:off x="2554357" y="3370869"/>
            <a:ext cx="2459408" cy="4936242"/>
            <a:chOff x="0" y="0"/>
            <a:chExt cx="3279211" cy="6581656"/>
          </a:xfrm>
        </p:grpSpPr>
        <p:sp>
          <p:nvSpPr>
            <p:cNvPr id="82" name="TextBox 17"/>
            <p:cNvSpPr txBox="1"/>
            <p:nvPr/>
          </p:nvSpPr>
          <p:spPr>
            <a:xfrm>
              <a:off x="0" y="-38100"/>
              <a:ext cx="3279211" cy="15256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79"/>
                </a:lnSpc>
              </a:pPr>
              <a:r>
                <a:rPr lang="en-US" sz="2199" spc="219">
                  <a:solidFill>
                    <a:srgbClr val="2B4B82"/>
                  </a:solidFill>
                  <a:latin typeface="Clear Sans Bold"/>
                </a:rPr>
                <a:t>STRATEGIC DIGITAL PRESENCE</a:t>
              </a:r>
            </a:p>
          </p:txBody>
        </p:sp>
        <p:sp>
          <p:nvSpPr>
            <p:cNvPr id="83" name="TextBox 18"/>
            <p:cNvSpPr txBox="1"/>
            <p:nvPr/>
          </p:nvSpPr>
          <p:spPr>
            <a:xfrm>
              <a:off x="0" y="6112169"/>
              <a:ext cx="3279211" cy="4694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  <p:sp>
          <p:nvSpPr>
            <p:cNvPr id="84" name="TextBox 19"/>
            <p:cNvSpPr txBox="1"/>
            <p:nvPr/>
          </p:nvSpPr>
          <p:spPr>
            <a:xfrm>
              <a:off x="0" y="1841701"/>
              <a:ext cx="3279211" cy="39102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60"/>
                </a:lnSpc>
              </a:pPr>
              <a:r>
                <a:rPr lang="en-US" sz="2400">
                  <a:solidFill>
                    <a:srgbClr val="2B4B82"/>
                  </a:solidFill>
                  <a:latin typeface="Clear Sans Medium"/>
                </a:rPr>
                <a:t>Utilize Facebook, Instagram, and LinkedIn for targeted advertising with analytics-driven precision. .</a:t>
              </a:r>
            </a:p>
          </p:txBody>
        </p:sp>
      </p:grpSp>
      <p:grpSp>
        <p:nvGrpSpPr>
          <p:cNvPr id="85" name="Group 20"/>
          <p:cNvGrpSpPr/>
          <p:nvPr/>
        </p:nvGrpSpPr>
        <p:grpSpPr>
          <a:xfrm>
            <a:off x="9342094" y="3376738"/>
            <a:ext cx="2808658" cy="4512650"/>
            <a:chOff x="0" y="0"/>
            <a:chExt cx="3744878" cy="6016867"/>
          </a:xfrm>
        </p:grpSpPr>
        <p:sp>
          <p:nvSpPr>
            <p:cNvPr id="86" name="TextBox 21"/>
            <p:cNvSpPr txBox="1"/>
            <p:nvPr/>
          </p:nvSpPr>
          <p:spPr>
            <a:xfrm>
              <a:off x="0" y="-38100"/>
              <a:ext cx="3744878" cy="15256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079"/>
                </a:lnSpc>
              </a:pPr>
              <a:r>
                <a:rPr lang="en-US" sz="2199" spc="219">
                  <a:solidFill>
                    <a:srgbClr val="2B4B82"/>
                  </a:solidFill>
                  <a:latin typeface="Clear Sans Bold"/>
                </a:rPr>
                <a:t>THOUGHT LEADERSHIP COLLABORATIONS</a:t>
              </a:r>
            </a:p>
          </p:txBody>
        </p:sp>
        <p:sp>
          <p:nvSpPr>
            <p:cNvPr id="87" name="TextBox 22"/>
            <p:cNvSpPr txBox="1"/>
            <p:nvPr/>
          </p:nvSpPr>
          <p:spPr>
            <a:xfrm>
              <a:off x="0" y="5547380"/>
              <a:ext cx="3744878" cy="4694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  <p:sp>
          <p:nvSpPr>
            <p:cNvPr id="88" name="TextBox 23"/>
            <p:cNvSpPr txBox="1"/>
            <p:nvPr/>
          </p:nvSpPr>
          <p:spPr>
            <a:xfrm>
              <a:off x="0" y="1853735"/>
              <a:ext cx="3744878" cy="33467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60"/>
                </a:lnSpc>
              </a:pPr>
              <a:r>
                <a:rPr lang="en-US" sz="2400">
                  <a:solidFill>
                    <a:srgbClr val="2B4B82"/>
                  </a:solidFill>
                  <a:latin typeface="Clear Sans Medium"/>
                </a:rPr>
                <a:t>Partner with influential education sector figures for credibility and extended reach. </a:t>
              </a:r>
            </a:p>
          </p:txBody>
        </p:sp>
      </p:grpSp>
      <p:grpSp>
        <p:nvGrpSpPr>
          <p:cNvPr id="89" name="Group 24"/>
          <p:cNvGrpSpPr/>
          <p:nvPr/>
        </p:nvGrpSpPr>
        <p:grpSpPr>
          <a:xfrm>
            <a:off x="13101012" y="3376738"/>
            <a:ext cx="2632631" cy="6175217"/>
            <a:chOff x="0" y="0"/>
            <a:chExt cx="3510175" cy="8233623"/>
          </a:xfrm>
        </p:grpSpPr>
        <p:sp>
          <p:nvSpPr>
            <p:cNvPr id="90" name="TextBox 25"/>
            <p:cNvSpPr txBox="1"/>
            <p:nvPr/>
          </p:nvSpPr>
          <p:spPr>
            <a:xfrm>
              <a:off x="0" y="-38100"/>
              <a:ext cx="3510175" cy="10049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079"/>
                </a:lnSpc>
              </a:pPr>
              <a:r>
                <a:rPr lang="en-US" sz="2199" spc="219">
                  <a:solidFill>
                    <a:srgbClr val="2B4B82"/>
                  </a:solidFill>
                  <a:latin typeface="Clear Sans Bold"/>
                </a:rPr>
                <a:t> INTERACTIVE VIRTUAL HUB</a:t>
              </a:r>
            </a:p>
          </p:txBody>
        </p:sp>
        <p:sp>
          <p:nvSpPr>
            <p:cNvPr id="91" name="TextBox 26"/>
            <p:cNvSpPr txBox="1"/>
            <p:nvPr/>
          </p:nvSpPr>
          <p:spPr>
            <a:xfrm>
              <a:off x="0" y="7729247"/>
              <a:ext cx="3510175" cy="5043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99"/>
                </a:lnSpc>
              </a:pPr>
              <a:endParaRPr/>
            </a:p>
          </p:txBody>
        </p:sp>
        <p:sp>
          <p:nvSpPr>
            <p:cNvPr id="92" name="TextBox 27"/>
            <p:cNvSpPr txBox="1"/>
            <p:nvPr/>
          </p:nvSpPr>
          <p:spPr>
            <a:xfrm>
              <a:off x="0" y="1335150"/>
              <a:ext cx="3510175" cy="60447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99"/>
                </a:lnSpc>
              </a:pPr>
              <a:r>
                <a:rPr lang="en-US" sz="2357">
                  <a:solidFill>
                    <a:srgbClr val="2B4B82"/>
                  </a:solidFill>
                  <a:latin typeface="Clear Sans Medium"/>
                </a:rPr>
                <a:t>Create an immersive online platform beyond a typical website. Offer in-depth insights into courses, faculty profiles, and a streamlined enrollment process.</a:t>
              </a:r>
            </a:p>
          </p:txBody>
        </p:sp>
      </p:grpSp>
      <p:grpSp>
        <p:nvGrpSpPr>
          <p:cNvPr id="93" name="Group 28"/>
          <p:cNvGrpSpPr/>
          <p:nvPr/>
        </p:nvGrpSpPr>
        <p:grpSpPr>
          <a:xfrm>
            <a:off x="10121442" y="2331262"/>
            <a:ext cx="900712" cy="884024"/>
            <a:chOff x="0" y="0"/>
            <a:chExt cx="825825" cy="810524"/>
          </a:xfrm>
        </p:grpSpPr>
        <p:sp>
          <p:nvSpPr>
            <p:cNvPr id="94" name="Freeform 29"/>
            <p:cNvSpPr/>
            <p:nvPr/>
          </p:nvSpPr>
          <p:spPr>
            <a:xfrm>
              <a:off x="0" y="0"/>
              <a:ext cx="825825" cy="810524"/>
            </a:xfrm>
            <a:custGeom>
              <a:avLst/>
              <a:gdLst/>
              <a:ahLst/>
              <a:cxnLst/>
              <a:rect l="l" t="t" r="r" b="b"/>
              <a:pathLst>
                <a:path w="825825" h="810524">
                  <a:moveTo>
                    <a:pt x="0" y="0"/>
                  </a:moveTo>
                  <a:lnTo>
                    <a:pt x="825825" y="0"/>
                  </a:lnTo>
                  <a:lnTo>
                    <a:pt x="825825" y="810524"/>
                  </a:lnTo>
                  <a:lnTo>
                    <a:pt x="0" y="810524"/>
                  </a:lnTo>
                  <a:close/>
                </a:path>
              </a:pathLst>
            </a:custGeom>
            <a:solidFill>
              <a:srgbClr val="94DDDE"/>
            </a:solidFill>
          </p:spPr>
        </p:sp>
        <p:sp>
          <p:nvSpPr>
            <p:cNvPr id="95" name="TextBox 30"/>
            <p:cNvSpPr txBox="1"/>
            <p:nvPr/>
          </p:nvSpPr>
          <p:spPr>
            <a:xfrm>
              <a:off x="0" y="-76200"/>
              <a:ext cx="825825" cy="886724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6160"/>
                </a:lnSpc>
                <a:spcBef>
                  <a:spcPct val="0"/>
                </a:spcBef>
              </a:pPr>
              <a:r>
                <a:rPr lang="en-US" sz="4400" spc="752">
                  <a:solidFill>
                    <a:srgbClr val="2B4B82"/>
                  </a:solidFill>
                  <a:latin typeface="Clear Sans Bold"/>
                </a:rPr>
                <a:t>3</a:t>
              </a:r>
            </a:p>
          </p:txBody>
        </p:sp>
      </p:grpSp>
      <p:grpSp>
        <p:nvGrpSpPr>
          <p:cNvPr id="96" name="Group 31"/>
          <p:cNvGrpSpPr/>
          <p:nvPr/>
        </p:nvGrpSpPr>
        <p:grpSpPr>
          <a:xfrm>
            <a:off x="13516615" y="2331262"/>
            <a:ext cx="900712" cy="884024"/>
            <a:chOff x="0" y="0"/>
            <a:chExt cx="825825" cy="810524"/>
          </a:xfrm>
        </p:grpSpPr>
        <p:sp>
          <p:nvSpPr>
            <p:cNvPr id="97" name="Freeform 32"/>
            <p:cNvSpPr/>
            <p:nvPr/>
          </p:nvSpPr>
          <p:spPr>
            <a:xfrm>
              <a:off x="0" y="0"/>
              <a:ext cx="825825" cy="810524"/>
            </a:xfrm>
            <a:custGeom>
              <a:avLst/>
              <a:gdLst/>
              <a:ahLst/>
              <a:cxnLst/>
              <a:rect l="l" t="t" r="r" b="b"/>
              <a:pathLst>
                <a:path w="825825" h="810524">
                  <a:moveTo>
                    <a:pt x="0" y="0"/>
                  </a:moveTo>
                  <a:lnTo>
                    <a:pt x="825825" y="0"/>
                  </a:lnTo>
                  <a:lnTo>
                    <a:pt x="825825" y="810524"/>
                  </a:lnTo>
                  <a:lnTo>
                    <a:pt x="0" y="810524"/>
                  </a:lnTo>
                  <a:close/>
                </a:path>
              </a:pathLst>
            </a:custGeom>
            <a:solidFill>
              <a:srgbClr val="94DDDE"/>
            </a:solidFill>
          </p:spPr>
        </p:sp>
        <p:sp>
          <p:nvSpPr>
            <p:cNvPr id="98" name="TextBox 33"/>
            <p:cNvSpPr txBox="1"/>
            <p:nvPr/>
          </p:nvSpPr>
          <p:spPr>
            <a:xfrm>
              <a:off x="0" y="-76200"/>
              <a:ext cx="825825" cy="886724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6160"/>
                </a:lnSpc>
                <a:spcBef>
                  <a:spcPct val="0"/>
                </a:spcBef>
              </a:pPr>
              <a:r>
                <a:rPr lang="en-US" sz="4400" spc="752">
                  <a:solidFill>
                    <a:srgbClr val="2B4B82"/>
                  </a:solidFill>
                  <a:latin typeface="Clear Sans Bold"/>
                </a:rPr>
                <a:t>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43922616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162800" y="3314700"/>
            <a:ext cx="3086100" cy="1543050"/>
            <a:chOff x="0" y="0"/>
            <a:chExt cx="812800" cy="406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150519" y="0"/>
                  </a:moveTo>
                  <a:lnTo>
                    <a:pt x="662281" y="0"/>
                  </a:lnTo>
                  <a:cubicBezTo>
                    <a:pt x="702201" y="0"/>
                    <a:pt x="740486" y="15858"/>
                    <a:pt x="768714" y="44086"/>
                  </a:cubicBezTo>
                  <a:cubicBezTo>
                    <a:pt x="796942" y="72314"/>
                    <a:pt x="812800" y="110599"/>
                    <a:pt x="812800" y="150519"/>
                  </a:cubicBezTo>
                  <a:lnTo>
                    <a:pt x="812800" y="255881"/>
                  </a:lnTo>
                  <a:cubicBezTo>
                    <a:pt x="812800" y="295801"/>
                    <a:pt x="796942" y="334086"/>
                    <a:pt x="768714" y="362314"/>
                  </a:cubicBezTo>
                  <a:cubicBezTo>
                    <a:pt x="740486" y="390542"/>
                    <a:pt x="702201" y="406400"/>
                    <a:pt x="662281" y="406400"/>
                  </a:cubicBezTo>
                  <a:lnTo>
                    <a:pt x="150519" y="406400"/>
                  </a:lnTo>
                  <a:cubicBezTo>
                    <a:pt x="110599" y="406400"/>
                    <a:pt x="72314" y="390542"/>
                    <a:pt x="44086" y="362314"/>
                  </a:cubicBezTo>
                  <a:cubicBezTo>
                    <a:pt x="15858" y="334086"/>
                    <a:pt x="0" y="295801"/>
                    <a:pt x="0" y="255881"/>
                  </a:cubicBezTo>
                  <a:lnTo>
                    <a:pt x="0" y="150519"/>
                  </a:lnTo>
                  <a:cubicBezTo>
                    <a:pt x="0" y="110599"/>
                    <a:pt x="15858" y="72314"/>
                    <a:pt x="44086" y="44086"/>
                  </a:cubicBezTo>
                  <a:cubicBezTo>
                    <a:pt x="72314" y="15858"/>
                    <a:pt x="110599" y="0"/>
                    <a:pt x="150519" y="0"/>
                  </a:cubicBezTo>
                  <a:close/>
                </a:path>
              </a:pathLst>
            </a:custGeom>
            <a:solidFill>
              <a:srgbClr val="2B4B82"/>
            </a:solidFill>
            <a:ln cap="rnd">
              <a:noFill/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454025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3000" b="1" dirty="0">
                  <a:solidFill>
                    <a:srgbClr val="FEFEFE"/>
                  </a:solidFill>
                  <a:latin typeface="Clear Sans"/>
                </a:rPr>
                <a:t>Competitors</a:t>
              </a:r>
            </a:p>
          </p:txBody>
        </p:sp>
      </p:grpSp>
      <p:sp>
        <p:nvSpPr>
          <p:cNvPr id="5" name="AutoShape 5"/>
          <p:cNvSpPr/>
          <p:nvPr/>
        </p:nvSpPr>
        <p:spPr>
          <a:xfrm>
            <a:off x="10248900" y="4086225"/>
            <a:ext cx="1127735" cy="0"/>
          </a:xfrm>
          <a:prstGeom prst="line">
            <a:avLst/>
          </a:prstGeom>
          <a:ln w="28575" cap="flat">
            <a:solidFill>
              <a:srgbClr val="2B4B82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6" name="AutoShape 6"/>
          <p:cNvSpPr/>
          <p:nvPr/>
        </p:nvSpPr>
        <p:spPr>
          <a:xfrm flipV="1">
            <a:off x="8705850" y="2781300"/>
            <a:ext cx="0" cy="533400"/>
          </a:xfrm>
          <a:prstGeom prst="line">
            <a:avLst/>
          </a:prstGeom>
          <a:ln w="28575" cap="flat">
            <a:solidFill>
              <a:srgbClr val="2B4B82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8" name="AutoShape 8"/>
          <p:cNvSpPr/>
          <p:nvPr/>
        </p:nvSpPr>
        <p:spPr>
          <a:xfrm flipH="1">
            <a:off x="6035064" y="4086225"/>
            <a:ext cx="1127735" cy="0"/>
          </a:xfrm>
          <a:prstGeom prst="line">
            <a:avLst/>
          </a:prstGeom>
          <a:ln w="28575" cap="flat">
            <a:solidFill>
              <a:srgbClr val="2B4B82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9" name="Group 9"/>
          <p:cNvGrpSpPr/>
          <p:nvPr/>
        </p:nvGrpSpPr>
        <p:grpSpPr>
          <a:xfrm>
            <a:off x="3539514" y="3619500"/>
            <a:ext cx="2495550" cy="933450"/>
            <a:chOff x="0" y="0"/>
            <a:chExt cx="657264" cy="24584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57264" cy="245847"/>
            </a:xfrm>
            <a:custGeom>
              <a:avLst/>
              <a:gdLst/>
              <a:ahLst/>
              <a:cxnLst/>
              <a:rect l="l" t="t" r="r" b="b"/>
              <a:pathLst>
                <a:path w="657264" h="245847">
                  <a:moveTo>
                    <a:pt x="0" y="0"/>
                  </a:moveTo>
                  <a:lnTo>
                    <a:pt x="657264" y="0"/>
                  </a:lnTo>
                  <a:lnTo>
                    <a:pt x="657264" y="245847"/>
                  </a:lnTo>
                  <a:lnTo>
                    <a:pt x="0" y="245847"/>
                  </a:lnTo>
                  <a:close/>
                </a:path>
              </a:pathLst>
            </a:custGeom>
            <a:solidFill>
              <a:srgbClr val="F7B4A7"/>
            </a:solidFill>
            <a:ln w="28575" cap="sq">
              <a:solidFill>
                <a:srgbClr val="2B4B82"/>
              </a:soli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28575"/>
              <a:ext cx="657264" cy="274422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r>
                <a:rPr lang="en-US" dirty="0"/>
                <a:t>Traditional tutoring services</a:t>
              </a:r>
              <a:endParaRPr lang="en-US" sz="1500" dirty="0">
                <a:solidFill>
                  <a:srgbClr val="2B4B82"/>
                </a:solidFill>
                <a:latin typeface="Clear Sans"/>
              </a:endParaRP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7458075" y="1847850"/>
            <a:ext cx="2495550" cy="933450"/>
            <a:chOff x="0" y="0"/>
            <a:chExt cx="657264" cy="245847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57264" cy="245847"/>
            </a:xfrm>
            <a:custGeom>
              <a:avLst/>
              <a:gdLst/>
              <a:ahLst/>
              <a:cxnLst/>
              <a:rect l="l" t="t" r="r" b="b"/>
              <a:pathLst>
                <a:path w="657264" h="245847">
                  <a:moveTo>
                    <a:pt x="0" y="0"/>
                  </a:moveTo>
                  <a:lnTo>
                    <a:pt x="657264" y="0"/>
                  </a:lnTo>
                  <a:lnTo>
                    <a:pt x="657264" y="245847"/>
                  </a:lnTo>
                  <a:lnTo>
                    <a:pt x="0" y="245847"/>
                  </a:lnTo>
                  <a:close/>
                </a:path>
              </a:pathLst>
            </a:custGeom>
            <a:solidFill>
              <a:srgbClr val="F7B4A7"/>
            </a:solidFill>
            <a:ln w="28575" cap="sq">
              <a:solidFill>
                <a:srgbClr val="2B4B82"/>
              </a:solidFill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28575"/>
              <a:ext cx="657264" cy="274422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r>
                <a:rPr lang="en-US" dirty="0"/>
                <a:t>Online course platforms</a:t>
              </a:r>
              <a:endParaRPr lang="en-US" sz="1500" dirty="0">
                <a:solidFill>
                  <a:srgbClr val="2B4B82"/>
                </a:solidFill>
                <a:latin typeface="Clear Sans"/>
              </a:endParaRP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1376635" y="3619500"/>
            <a:ext cx="2495550" cy="933450"/>
            <a:chOff x="0" y="0"/>
            <a:chExt cx="657264" cy="245847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657264" cy="245847"/>
            </a:xfrm>
            <a:custGeom>
              <a:avLst/>
              <a:gdLst/>
              <a:ahLst/>
              <a:cxnLst/>
              <a:rect l="l" t="t" r="r" b="b"/>
              <a:pathLst>
                <a:path w="657264" h="245847">
                  <a:moveTo>
                    <a:pt x="0" y="0"/>
                  </a:moveTo>
                  <a:lnTo>
                    <a:pt x="657264" y="0"/>
                  </a:lnTo>
                  <a:lnTo>
                    <a:pt x="657264" y="245847"/>
                  </a:lnTo>
                  <a:lnTo>
                    <a:pt x="0" y="245847"/>
                  </a:lnTo>
                  <a:close/>
                </a:path>
              </a:pathLst>
            </a:custGeom>
            <a:solidFill>
              <a:srgbClr val="F7B4A7"/>
            </a:solidFill>
            <a:ln w="28575" cap="sq">
              <a:solidFill>
                <a:srgbClr val="2B4B82"/>
              </a:solidFill>
              <a:prstDash val="solid"/>
              <a:miter/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0" y="-28575"/>
              <a:ext cx="657264" cy="274422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r>
                <a:rPr lang="en-US" b="1" dirty="0" err="1"/>
                <a:t>SkillSync</a:t>
              </a:r>
              <a:r>
                <a:rPr lang="en-US" b="1" dirty="0"/>
                <a:t> Academy</a:t>
              </a:r>
              <a:endParaRPr lang="en-US" sz="1500" dirty="0">
                <a:solidFill>
                  <a:srgbClr val="2B4B82"/>
                </a:solidFill>
                <a:latin typeface="Clear Sans"/>
              </a:endParaRPr>
            </a:p>
          </p:txBody>
        </p:sp>
      </p:grpSp>
      <p:sp>
        <p:nvSpPr>
          <p:cNvPr id="53" name="TextBox 53"/>
          <p:cNvSpPr txBox="1"/>
          <p:nvPr/>
        </p:nvSpPr>
        <p:spPr>
          <a:xfrm>
            <a:off x="990600" y="723900"/>
            <a:ext cx="8098263" cy="8335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480"/>
              </a:lnSpc>
            </a:pPr>
            <a:r>
              <a:rPr lang="en-US" sz="5400" dirty="0">
                <a:solidFill>
                  <a:srgbClr val="2B4B82"/>
                </a:solidFill>
                <a:latin typeface="Clear Sans Bold"/>
              </a:rPr>
              <a:t>Competitors/Substitutes</a:t>
            </a:r>
          </a:p>
        </p:txBody>
      </p:sp>
      <p:graphicFrame>
        <p:nvGraphicFramePr>
          <p:cNvPr id="59" name="Table 5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8697267"/>
              </p:ext>
            </p:extLst>
          </p:nvPr>
        </p:nvGraphicFramePr>
        <p:xfrm>
          <a:off x="3200400" y="5372101"/>
          <a:ext cx="11601450" cy="48042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01450">
                  <a:extLst>
                    <a:ext uri="{9D8B030D-6E8A-4147-A177-3AD203B41FA5}">
                      <a16:colId xmlns:a16="http://schemas.microsoft.com/office/drawing/2014/main" val="2376201825"/>
                    </a:ext>
                  </a:extLst>
                </a:gridCol>
              </a:tblGrid>
              <a:tr h="4804213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r>
                        <a:rPr lang="en-US" baseline="0" dirty="0"/>
                        <a:t>   </a:t>
                      </a:r>
                      <a:r>
                        <a:rPr lang="en-US" sz="3200" i="1" baseline="0" dirty="0">
                          <a:latin typeface="+mj-lt"/>
                        </a:rPr>
                        <a:t>What makes </a:t>
                      </a:r>
                      <a:r>
                        <a:rPr lang="en-US" sz="3200" i="1" baseline="0" dirty="0" err="1">
                          <a:latin typeface="+mj-lt"/>
                        </a:rPr>
                        <a:t>NextGen</a:t>
                      </a:r>
                      <a:r>
                        <a:rPr lang="en-US" sz="3200" i="1" baseline="0" dirty="0">
                          <a:latin typeface="+mj-lt"/>
                        </a:rPr>
                        <a:t> Campus Pros Unique?</a:t>
                      </a:r>
                    </a:p>
                    <a:p>
                      <a:r>
                        <a:rPr lang="en-US" sz="3200" i="1" baseline="0" dirty="0">
                          <a:latin typeface="+mj-lt"/>
                        </a:rPr>
                        <a:t> </a:t>
                      </a:r>
                    </a:p>
                    <a:p>
                      <a:r>
                        <a:rPr lang="en-US" sz="2400" b="0" i="0" kern="1200" dirty="0">
                          <a:solidFill>
                            <a:schemeClr val="lt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         </a:t>
                      </a:r>
                      <a:r>
                        <a:rPr lang="en-US" sz="2400" b="0" i="0" kern="1200" dirty="0" err="1">
                          <a:solidFill>
                            <a:schemeClr val="lt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NextGen</a:t>
                      </a:r>
                      <a:r>
                        <a:rPr lang="en-US" sz="2400" b="0" i="0" kern="1200" dirty="0">
                          <a:solidFill>
                            <a:schemeClr val="lt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 Campus Pros stands out by providing personalized learning paths tailored to individual student needs. Our extensive industry collaborations offer real-world insights, ensuring students are well-prepared for both academic challenges and future careers. With an immersive online platform, thought leadership collaborations, and a commitment to continuous excellence, </a:t>
                      </a:r>
                      <a:r>
                        <a:rPr lang="en-US" sz="2400" b="0" i="0" kern="1200" dirty="0" err="1">
                          <a:solidFill>
                            <a:schemeClr val="lt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NextGen</a:t>
                      </a:r>
                      <a:r>
                        <a:rPr lang="en-US" sz="2400" b="0" i="0" kern="1200" dirty="0">
                          <a:solidFill>
                            <a:schemeClr val="lt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 Campus Pros offers a unique and comprehensive approach to soft skills development that goes beyond conventional alternatives.</a:t>
                      </a:r>
                      <a:endParaRPr lang="en-US" sz="2400" i="1" baseline="0" dirty="0">
                        <a:latin typeface="+mj-lt"/>
                      </a:endParaRPr>
                    </a:p>
                    <a:p>
                      <a:r>
                        <a:rPr lang="en-US" sz="3200" i="1" baseline="0" dirty="0">
                          <a:latin typeface="+mj-lt"/>
                        </a:rPr>
                        <a:t>       </a:t>
                      </a:r>
                    </a:p>
                    <a:p>
                      <a:endParaRPr lang="en-US" baseline="0" dirty="0"/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95994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55114262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166</TotalTime>
  <Words>804</Words>
  <Application>Microsoft Office PowerPoint</Application>
  <PresentationFormat>Custom</PresentationFormat>
  <Paragraphs>220</Paragraphs>
  <Slides>13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4" baseType="lpstr">
      <vt:lpstr>Wingdings</vt:lpstr>
      <vt:lpstr>Clear Sans Bold</vt:lpstr>
      <vt:lpstr>Clear Sans Semi-Bold</vt:lpstr>
      <vt:lpstr>Clear Sans Bold Italics</vt:lpstr>
      <vt:lpstr>Barlow Condensed Heavy</vt:lpstr>
      <vt:lpstr>Calibri</vt:lpstr>
      <vt:lpstr>Clear Sans</vt:lpstr>
      <vt:lpstr>Fira Sans Medium</vt:lpstr>
      <vt:lpstr>Clear Sans Medium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Technology in Education Technology Presentation in Blue Peach Illustrative Style</dc:title>
  <cp:lastModifiedBy>Faizi's Computers</cp:lastModifiedBy>
  <cp:revision>16</cp:revision>
  <dcterms:created xsi:type="dcterms:W3CDTF">2006-08-16T00:00:00Z</dcterms:created>
  <dcterms:modified xsi:type="dcterms:W3CDTF">2023-12-12T09:05:44Z</dcterms:modified>
  <dc:identifier>DAF2LqgkOp0</dc:identifier>
</cp:coreProperties>
</file>